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45"/>
  </p:notesMasterIdLst>
  <p:handoutMasterIdLst>
    <p:handoutMasterId r:id="rId46"/>
  </p:handoutMasterIdLst>
  <p:sldIdLst>
    <p:sldId id="571" r:id="rId4"/>
    <p:sldId id="589" r:id="rId5"/>
    <p:sldId id="585" r:id="rId6"/>
    <p:sldId id="581" r:id="rId7"/>
    <p:sldId id="582" r:id="rId8"/>
    <p:sldId id="583" r:id="rId9"/>
    <p:sldId id="584" r:id="rId10"/>
    <p:sldId id="357" r:id="rId11"/>
    <p:sldId id="466" r:id="rId12"/>
    <p:sldId id="546" r:id="rId13"/>
    <p:sldId id="378" r:id="rId14"/>
    <p:sldId id="367" r:id="rId15"/>
    <p:sldId id="572" r:id="rId16"/>
    <p:sldId id="574" r:id="rId17"/>
    <p:sldId id="576" r:id="rId18"/>
    <p:sldId id="575" r:id="rId19"/>
    <p:sldId id="578" r:id="rId20"/>
    <p:sldId id="579" r:id="rId21"/>
    <p:sldId id="577" r:id="rId22"/>
    <p:sldId id="580" r:id="rId23"/>
    <p:sldId id="361" r:id="rId24"/>
    <p:sldId id="360" r:id="rId25"/>
    <p:sldId id="363" r:id="rId26"/>
    <p:sldId id="362" r:id="rId27"/>
    <p:sldId id="366" r:id="rId28"/>
    <p:sldId id="556" r:id="rId29"/>
    <p:sldId id="371" r:id="rId30"/>
    <p:sldId id="372" r:id="rId31"/>
    <p:sldId id="373" r:id="rId32"/>
    <p:sldId id="368" r:id="rId33"/>
    <p:sldId id="369" r:id="rId34"/>
    <p:sldId id="370" r:id="rId35"/>
    <p:sldId id="374" r:id="rId36"/>
    <p:sldId id="375" r:id="rId37"/>
    <p:sldId id="496" r:id="rId38"/>
    <p:sldId id="573" r:id="rId39"/>
    <p:sldId id="552" r:id="rId40"/>
    <p:sldId id="397" r:id="rId41"/>
    <p:sldId id="586" r:id="rId42"/>
    <p:sldId id="558" r:id="rId43"/>
    <p:sldId id="588" r:id="rId44"/>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8" d="100"/>
          <a:sy n="88" d="100"/>
        </p:scale>
        <p:origin x="1104" y="6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76B99-B34E-44F9-A6B4-0CA2B934D4B0}" type="doc">
      <dgm:prSet loTypeId="urn:microsoft.com/office/officeart/2005/8/layout/radial6" loCatId="relationship" qsTypeId="urn:microsoft.com/office/officeart/2005/8/quickstyle/simple5" qsCatId="simple" csTypeId="urn:microsoft.com/office/officeart/2005/8/colors/accent0_3" csCatId="mainScheme" phldr="1"/>
      <dgm:spPr/>
      <dgm:t>
        <a:bodyPr/>
        <a:lstStyle/>
        <a:p>
          <a:endParaRPr lang="en-US"/>
        </a:p>
      </dgm:t>
    </dgm:pt>
    <dgm:pt modelId="{0246C577-1A3C-4F02-85E8-EE3BC78BC8C0}">
      <dgm:prSet phldrT="[Text]" custT="1"/>
      <dgm:spPr>
        <a:xfrm>
          <a:off x="3176513" y="1536211"/>
          <a:ext cx="1649314" cy="1649314"/>
        </a:xfr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800" dirty="0">
              <a:solidFill>
                <a:sysClr val="window" lastClr="FFFFFF"/>
              </a:solidFill>
              <a:latin typeface="Calibri"/>
              <a:ea typeface="+mn-ea"/>
              <a:cs typeface="+mn-cs"/>
            </a:rPr>
            <a:t>Assessment</a:t>
          </a:r>
        </a:p>
      </dgm:t>
    </dgm:pt>
    <dgm:pt modelId="{C3C5F41E-D051-4B22-9478-A0988EE539D6}" type="parTrans" cxnId="{E9A77B9B-7470-48B0-BD0D-282C55DE9EE6}">
      <dgm:prSet/>
      <dgm:spPr/>
      <dgm:t>
        <a:bodyPr/>
        <a:lstStyle/>
        <a:p>
          <a:pPr algn="ctr"/>
          <a:endParaRPr lang="en-US" sz="1600"/>
        </a:p>
      </dgm:t>
    </dgm:pt>
    <dgm:pt modelId="{7DDA2768-7BA8-483F-805F-0973EE08CA49}" type="sibTrans" cxnId="{E9A77B9B-7470-48B0-BD0D-282C55DE9EE6}">
      <dgm:prSet/>
      <dgm:spPr/>
      <dgm:t>
        <a:bodyPr/>
        <a:lstStyle/>
        <a:p>
          <a:pPr algn="ctr"/>
          <a:endParaRPr lang="en-US" sz="1600"/>
        </a:p>
      </dgm:t>
    </dgm:pt>
    <dgm:pt modelId="{9D83F5C8-2261-4900-B98E-AD5D93CD782C}">
      <dgm:prSet phldrT="[Text]" custT="1"/>
      <dgm:spPr>
        <a:xfrm>
          <a:off x="3385748" y="650"/>
          <a:ext cx="1154519" cy="1154519"/>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500" b="1" dirty="0">
              <a:solidFill>
                <a:schemeClr val="bg1"/>
              </a:solidFill>
              <a:latin typeface="Calibri"/>
              <a:ea typeface="+mn-ea"/>
              <a:cs typeface="+mn-cs"/>
            </a:rPr>
            <a:t>Personal</a:t>
          </a:r>
          <a:r>
            <a:rPr lang="en-US" sz="1500" dirty="0">
              <a:solidFill>
                <a:schemeClr val="bg1"/>
              </a:solidFill>
              <a:latin typeface="Calibri"/>
              <a:ea typeface="+mn-ea"/>
              <a:cs typeface="+mn-cs"/>
            </a:rPr>
            <a:t> </a:t>
          </a:r>
          <a:r>
            <a:rPr lang="en-US" sz="1400" b="1" dirty="0">
              <a:solidFill>
                <a:schemeClr val="bg1"/>
              </a:solidFill>
              <a:latin typeface="Calibri"/>
              <a:ea typeface="+mn-ea"/>
              <a:cs typeface="+mn-cs"/>
            </a:rPr>
            <a:t>Readiness</a:t>
          </a:r>
        </a:p>
      </dgm:t>
    </dgm:pt>
    <dgm:pt modelId="{E7868EAD-0052-4E6A-A912-BACFB707C0DE}" type="parTrans" cxnId="{C768ED74-10F9-45C4-9FAE-305ABC37F320}">
      <dgm:prSet/>
      <dgm:spPr/>
      <dgm:t>
        <a:bodyPr/>
        <a:lstStyle/>
        <a:p>
          <a:pPr algn="ctr"/>
          <a:endParaRPr lang="en-US" sz="1600"/>
        </a:p>
      </dgm:t>
    </dgm:pt>
    <dgm:pt modelId="{B6612275-D9CB-48C3-960F-D86B59AB659F}" type="sibTrans" cxnId="{C768ED74-10F9-45C4-9FAE-305ABC37F320}">
      <dgm:prSet/>
      <dgm:spPr>
        <a:xfrm>
          <a:off x="2200873" y="536102"/>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a:p>
      </dgm:t>
    </dgm:pt>
    <dgm:pt modelId="{FC8AEFF2-D470-42E8-B640-D60277A18841}">
      <dgm:prSet phldrT="[Text]" custT="1"/>
      <dgm:spPr>
        <a:xfrm>
          <a:off x="5079662" y="1210539"/>
          <a:ext cx="1154519" cy="1154519"/>
        </a:xfrm>
        <a:solidFill>
          <a:srgbClr val="1F497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800" dirty="0">
              <a:solidFill>
                <a:sysClr val="window" lastClr="FFFFFF"/>
              </a:solidFill>
              <a:latin typeface="Calibri"/>
              <a:ea typeface="+mn-ea"/>
              <a:cs typeface="+mn-cs"/>
            </a:rPr>
            <a:t>Idea</a:t>
          </a:r>
        </a:p>
      </dgm:t>
    </dgm:pt>
    <dgm:pt modelId="{5C6CE42D-F699-4A3F-843D-178AFB4C6CBC}" type="parTrans" cxnId="{48793C27-DABF-4D35-8221-AB2CCEC58C70}">
      <dgm:prSet/>
      <dgm:spPr/>
      <dgm:t>
        <a:bodyPr/>
        <a:lstStyle/>
        <a:p>
          <a:pPr algn="ctr"/>
          <a:endParaRPr lang="en-US" sz="1600"/>
        </a:p>
      </dgm:t>
    </dgm:pt>
    <dgm:pt modelId="{38FCDCA2-C08D-491F-81A1-5676AF14AC78}" type="sibTrans" cxnId="{48793C27-DABF-4D35-8221-AB2CCEC58C70}">
      <dgm:prSet/>
      <dgm:spPr>
        <a:xfrm>
          <a:off x="2157155" y="537076"/>
          <a:ext cx="3671010"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51B969BC-ADC9-4B37-9353-D50A1BC18410}">
      <dgm:prSet phldrT="[Text]" custT="1"/>
      <dgm:spPr>
        <a:xfrm>
          <a:off x="4443965" y="3166996"/>
          <a:ext cx="1154519" cy="1154519"/>
        </a:xfr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800" dirty="0">
              <a:solidFill>
                <a:sysClr val="window" lastClr="FFFFFF"/>
              </a:solidFill>
              <a:latin typeface="Calibri"/>
              <a:ea typeface="+mn-ea"/>
              <a:cs typeface="+mn-cs"/>
            </a:rPr>
            <a:t>Market</a:t>
          </a:r>
        </a:p>
      </dgm:t>
    </dgm:pt>
    <dgm:pt modelId="{F4A2D466-115F-4C13-A91B-EDBBB683A494}" type="parTrans" cxnId="{BD4A16A4-D631-451A-BC29-94C280C7344A}">
      <dgm:prSet/>
      <dgm:spPr/>
      <dgm:t>
        <a:bodyPr/>
        <a:lstStyle/>
        <a:p>
          <a:pPr algn="ctr"/>
          <a:endParaRPr lang="en-US" sz="1600"/>
        </a:p>
      </dgm:t>
    </dgm:pt>
    <dgm:pt modelId="{A00D0C14-6F90-43E9-91FC-D443FFCFDEF7}" type="sibTrans" cxnId="{BD4A16A4-D631-451A-BC29-94C280C7344A}">
      <dgm:prSet/>
      <dgm:spPr>
        <a:xfrm>
          <a:off x="2201180" y="537083"/>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1F2999AB-9509-4A27-B6D5-245D40845523}">
      <dgm:prSet phldrT="[Text]" custT="1"/>
      <dgm:spPr>
        <a:xfrm>
          <a:off x="1751130" y="1210541"/>
          <a:ext cx="1154519" cy="1154519"/>
        </a:xfr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600" dirty="0">
              <a:solidFill>
                <a:sysClr val="window" lastClr="FFFFFF"/>
              </a:solidFill>
              <a:latin typeface="Calibri"/>
              <a:ea typeface="+mn-ea"/>
              <a:cs typeface="+mn-cs"/>
            </a:rPr>
            <a:t>Financial</a:t>
          </a:r>
        </a:p>
      </dgm:t>
    </dgm:pt>
    <dgm:pt modelId="{51F2BE1C-FA9F-4133-A572-0A1096EA0CB6}" type="parTrans" cxnId="{733BE5FF-6A5A-494C-8C05-A50BC338A8D3}">
      <dgm:prSet/>
      <dgm:spPr/>
      <dgm:t>
        <a:bodyPr/>
        <a:lstStyle/>
        <a:p>
          <a:pPr algn="ctr"/>
          <a:endParaRPr lang="en-US" sz="1600"/>
        </a:p>
      </dgm:t>
    </dgm:pt>
    <dgm:pt modelId="{EE7CCA25-0F93-4C0D-8C8A-625AAE761BA0}" type="sibTrans" cxnId="{733BE5FF-6A5A-494C-8C05-A50BC338A8D3}">
      <dgm:prSet/>
      <dgm:spPr>
        <a:xfrm>
          <a:off x="2201502" y="536091"/>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65A0F5C9-3C39-467D-9A4F-7C5B244EF79B}">
      <dgm:prSet phldrT="[Text]" custT="1"/>
      <dgm:spPr>
        <a:xfrm>
          <a:off x="2386824" y="3167001"/>
          <a:ext cx="1154519" cy="1154519"/>
        </a:xfr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200" dirty="0">
              <a:solidFill>
                <a:sysClr val="window" lastClr="FFFFFF"/>
              </a:solidFill>
              <a:latin typeface="Calibri"/>
              <a:ea typeface="+mn-ea"/>
              <a:cs typeface="+mn-cs"/>
            </a:rPr>
            <a:t>Organization</a:t>
          </a:r>
        </a:p>
      </dgm:t>
    </dgm:pt>
    <dgm:pt modelId="{CF4A623C-F083-45E0-89DA-0927601BC18D}" type="parTrans" cxnId="{85437BF8-DEEC-4E3D-B9DE-6485FEC8B3E8}">
      <dgm:prSet/>
      <dgm:spPr/>
      <dgm:t>
        <a:bodyPr/>
        <a:lstStyle/>
        <a:p>
          <a:pPr algn="ctr"/>
          <a:endParaRPr lang="en-US" sz="1600"/>
        </a:p>
      </dgm:t>
    </dgm:pt>
    <dgm:pt modelId="{AF1AA394-5713-4E5B-B94F-9CF1D79B5AA7}" type="sibTrans" cxnId="{85437BF8-DEEC-4E3D-B9DE-6485FEC8B3E8}">
      <dgm:prSet/>
      <dgm:spPr>
        <a:xfrm>
          <a:off x="2201180" y="537083"/>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3F7B381F-7563-4C72-92EA-07C2A4A365D7}" type="pres">
      <dgm:prSet presAssocID="{C7276B99-B34E-44F9-A6B4-0CA2B934D4B0}" presName="Name0" presStyleCnt="0">
        <dgm:presLayoutVars>
          <dgm:chMax val="1"/>
          <dgm:dir/>
          <dgm:animLvl val="ctr"/>
          <dgm:resizeHandles val="exact"/>
        </dgm:presLayoutVars>
      </dgm:prSet>
      <dgm:spPr/>
      <dgm:t>
        <a:bodyPr/>
        <a:lstStyle/>
        <a:p>
          <a:endParaRPr lang="en-US"/>
        </a:p>
      </dgm:t>
    </dgm:pt>
    <dgm:pt modelId="{1063EB47-61D5-4D65-99DC-A0ED4D119A97}" type="pres">
      <dgm:prSet presAssocID="{0246C577-1A3C-4F02-85E8-EE3BC78BC8C0}" presName="centerShape" presStyleLbl="node0" presStyleIdx="0" presStyleCnt="1" custLinFactNeighborX="243" custLinFactNeighborY="923"/>
      <dgm:spPr>
        <a:prstGeom prst="ellipse">
          <a:avLst/>
        </a:prstGeom>
      </dgm:spPr>
      <dgm:t>
        <a:bodyPr/>
        <a:lstStyle/>
        <a:p>
          <a:endParaRPr lang="en-US"/>
        </a:p>
      </dgm:t>
    </dgm:pt>
    <dgm:pt modelId="{3DDD2E6B-08AA-4351-92B6-8202EA90016A}" type="pres">
      <dgm:prSet presAssocID="{9D83F5C8-2261-4900-B98E-AD5D93CD782C}" presName="node" presStyleLbl="node1" presStyleIdx="0" presStyleCnt="5" custRadScaleRad="100057" custRadScaleInc="-4044">
        <dgm:presLayoutVars>
          <dgm:bulletEnabled val="1"/>
        </dgm:presLayoutVars>
      </dgm:prSet>
      <dgm:spPr>
        <a:prstGeom prst="ellipse">
          <a:avLst/>
        </a:prstGeom>
      </dgm:spPr>
      <dgm:t>
        <a:bodyPr/>
        <a:lstStyle/>
        <a:p>
          <a:endParaRPr lang="en-US"/>
        </a:p>
      </dgm:t>
    </dgm:pt>
    <dgm:pt modelId="{AD01F71A-79FF-4A51-BAF5-12285D9CE40F}" type="pres">
      <dgm:prSet presAssocID="{9D83F5C8-2261-4900-B98E-AD5D93CD782C}" presName="dummy" presStyleCnt="0"/>
      <dgm:spPr/>
    </dgm:pt>
    <dgm:pt modelId="{CCCF1C38-3956-4E15-942D-5EDE6C9DC6DA}" type="pres">
      <dgm:prSet presAssocID="{B6612275-D9CB-48C3-960F-D86B59AB659F}" presName="sibTrans" presStyleLbl="sibTrans2D1" presStyleIdx="0" presStyleCnt="5"/>
      <dgm:spPr>
        <a:prstGeom prst="blockArc">
          <a:avLst>
            <a:gd name="adj1" fmla="val 16142366"/>
            <a:gd name="adj2" fmla="val 20522020"/>
            <a:gd name="adj3" fmla="val 4640"/>
          </a:avLst>
        </a:prstGeom>
      </dgm:spPr>
      <dgm:t>
        <a:bodyPr/>
        <a:lstStyle/>
        <a:p>
          <a:endParaRPr lang="en-US"/>
        </a:p>
      </dgm:t>
    </dgm:pt>
    <dgm:pt modelId="{D80A1C89-2F05-45EB-BD5C-E44EF7F80633}" type="pres">
      <dgm:prSet presAssocID="{FC8AEFF2-D470-42E8-B640-D60277A18841}" presName="node" presStyleLbl="node1" presStyleIdx="1" presStyleCnt="5" custRadScaleRad="100000" custRadScaleInc="-2">
        <dgm:presLayoutVars>
          <dgm:bulletEnabled val="1"/>
        </dgm:presLayoutVars>
      </dgm:prSet>
      <dgm:spPr>
        <a:prstGeom prst="ellipse">
          <a:avLst/>
        </a:prstGeom>
      </dgm:spPr>
      <dgm:t>
        <a:bodyPr/>
        <a:lstStyle/>
        <a:p>
          <a:endParaRPr lang="en-US"/>
        </a:p>
      </dgm:t>
    </dgm:pt>
    <dgm:pt modelId="{73278AB4-2FA5-4461-8055-391D7D8CC338}" type="pres">
      <dgm:prSet presAssocID="{FC8AEFF2-D470-42E8-B640-D60277A18841}" presName="dummy" presStyleCnt="0"/>
      <dgm:spPr/>
    </dgm:pt>
    <dgm:pt modelId="{180A864F-03E9-44B9-BF25-9694AC9A9948}" type="pres">
      <dgm:prSet presAssocID="{38FCDCA2-C08D-491F-81A1-5676AF14AC78}" presName="sibTrans" presStyleLbl="sibTrans2D1" presStyleIdx="1" presStyleCnt="5" custScaleX="102458"/>
      <dgm:spPr>
        <a:prstGeom prst="blockArc">
          <a:avLst>
            <a:gd name="adj1" fmla="val 20520007"/>
            <a:gd name="adj2" fmla="val 3240011"/>
            <a:gd name="adj3" fmla="val 4640"/>
          </a:avLst>
        </a:prstGeom>
      </dgm:spPr>
      <dgm:t>
        <a:bodyPr/>
        <a:lstStyle/>
        <a:p>
          <a:endParaRPr lang="en-US"/>
        </a:p>
      </dgm:t>
    </dgm:pt>
    <dgm:pt modelId="{1742A516-7031-4A80-8762-02491B433B9E}" type="pres">
      <dgm:prSet presAssocID="{51B969BC-ADC9-4B37-9353-D50A1BC18410}" presName="node" presStyleLbl="node1" presStyleIdx="2" presStyleCnt="5" custRadScaleRad="99999" custRadScaleInc="0">
        <dgm:presLayoutVars>
          <dgm:bulletEnabled val="1"/>
        </dgm:presLayoutVars>
      </dgm:prSet>
      <dgm:spPr>
        <a:prstGeom prst="ellipse">
          <a:avLst/>
        </a:prstGeom>
      </dgm:spPr>
      <dgm:t>
        <a:bodyPr/>
        <a:lstStyle/>
        <a:p>
          <a:endParaRPr lang="en-US"/>
        </a:p>
      </dgm:t>
    </dgm:pt>
    <dgm:pt modelId="{E77C4C73-5EB8-4E0E-8CDD-E2638F736053}" type="pres">
      <dgm:prSet presAssocID="{51B969BC-ADC9-4B37-9353-D50A1BC18410}" presName="dummy" presStyleCnt="0"/>
      <dgm:spPr/>
    </dgm:pt>
    <dgm:pt modelId="{0CBF4CE5-24E5-4C7C-A1C6-A1BE1AC36254}" type="pres">
      <dgm:prSet presAssocID="{A00D0C14-6F90-43E9-91FC-D443FFCFDEF7}" presName="sibTrans" presStyleLbl="sibTrans2D1" presStyleIdx="2" presStyleCnt="5"/>
      <dgm:spPr>
        <a:prstGeom prst="blockArc">
          <a:avLst>
            <a:gd name="adj1" fmla="val 3239989"/>
            <a:gd name="adj2" fmla="val 7559993"/>
            <a:gd name="adj3" fmla="val 4640"/>
          </a:avLst>
        </a:prstGeom>
      </dgm:spPr>
      <dgm:t>
        <a:bodyPr/>
        <a:lstStyle/>
        <a:p>
          <a:endParaRPr lang="en-US"/>
        </a:p>
      </dgm:t>
    </dgm:pt>
    <dgm:pt modelId="{7F24B7B0-D3BA-45EB-BDA9-70598C5E841C}" type="pres">
      <dgm:prSet presAssocID="{65A0F5C9-3C39-467D-9A4F-7C5B244EF79B}" presName="node" presStyleLbl="node1" presStyleIdx="3" presStyleCnt="5" custRadScaleRad="100000" custRadScaleInc="2">
        <dgm:presLayoutVars>
          <dgm:bulletEnabled val="1"/>
        </dgm:presLayoutVars>
      </dgm:prSet>
      <dgm:spPr>
        <a:prstGeom prst="ellipse">
          <a:avLst/>
        </a:prstGeom>
      </dgm:spPr>
      <dgm:t>
        <a:bodyPr/>
        <a:lstStyle/>
        <a:p>
          <a:endParaRPr lang="en-US"/>
        </a:p>
      </dgm:t>
    </dgm:pt>
    <dgm:pt modelId="{37E66C87-0BAB-4C90-B285-ABA13476D887}" type="pres">
      <dgm:prSet presAssocID="{65A0F5C9-3C39-467D-9A4F-7C5B244EF79B}" presName="dummy" presStyleCnt="0"/>
      <dgm:spPr/>
    </dgm:pt>
    <dgm:pt modelId="{87721D42-0F7A-40D0-A7B6-AEFFB2908A25}" type="pres">
      <dgm:prSet presAssocID="{AF1AA394-5713-4E5B-B94F-9CF1D79B5AA7}" presName="sibTrans" presStyleLbl="sibTrans2D1" presStyleIdx="3" presStyleCnt="5"/>
      <dgm:spPr>
        <a:prstGeom prst="blockArc">
          <a:avLst>
            <a:gd name="adj1" fmla="val 7559993"/>
            <a:gd name="adj2" fmla="val 11880003"/>
            <a:gd name="adj3" fmla="val 4640"/>
          </a:avLst>
        </a:prstGeom>
      </dgm:spPr>
      <dgm:t>
        <a:bodyPr/>
        <a:lstStyle/>
        <a:p>
          <a:endParaRPr lang="en-US"/>
        </a:p>
      </dgm:t>
    </dgm:pt>
    <dgm:pt modelId="{4513669E-1FB3-44F0-BDF9-6F2D85F404DA}" type="pres">
      <dgm:prSet presAssocID="{1F2999AB-9509-4A27-B6D5-245D40845523}" presName="node" presStyleLbl="node1" presStyleIdx="4" presStyleCnt="5" custRadScaleRad="100001" custRadScaleInc="1">
        <dgm:presLayoutVars>
          <dgm:bulletEnabled val="1"/>
        </dgm:presLayoutVars>
      </dgm:prSet>
      <dgm:spPr>
        <a:prstGeom prst="ellipse">
          <a:avLst/>
        </a:prstGeom>
      </dgm:spPr>
      <dgm:t>
        <a:bodyPr/>
        <a:lstStyle/>
        <a:p>
          <a:endParaRPr lang="en-US"/>
        </a:p>
      </dgm:t>
    </dgm:pt>
    <dgm:pt modelId="{5D030C8C-24A8-4F75-9430-063C1D7EEACD}" type="pres">
      <dgm:prSet presAssocID="{1F2999AB-9509-4A27-B6D5-245D40845523}" presName="dummy" presStyleCnt="0"/>
      <dgm:spPr/>
    </dgm:pt>
    <dgm:pt modelId="{BD4E3423-39E8-4C4B-9468-3157300E6323}" type="pres">
      <dgm:prSet presAssocID="{EE7CCA25-0F93-4C0D-8C8A-625AAE761BA0}" presName="sibTrans" presStyleLbl="sibTrans2D1" presStyleIdx="4" presStyleCnt="5"/>
      <dgm:spPr>
        <a:prstGeom prst="blockArc">
          <a:avLst>
            <a:gd name="adj1" fmla="val 11877954"/>
            <a:gd name="adj2" fmla="val 16141130"/>
            <a:gd name="adj3" fmla="val 4640"/>
          </a:avLst>
        </a:prstGeom>
      </dgm:spPr>
      <dgm:t>
        <a:bodyPr/>
        <a:lstStyle/>
        <a:p>
          <a:endParaRPr lang="en-US"/>
        </a:p>
      </dgm:t>
    </dgm:pt>
  </dgm:ptLst>
  <dgm:cxnLst>
    <dgm:cxn modelId="{78DD2EFE-F558-4A91-BC29-2C83AE5AAE49}" type="presOf" srcId="{EE7CCA25-0F93-4C0D-8C8A-625AAE761BA0}" destId="{BD4E3423-39E8-4C4B-9468-3157300E6323}" srcOrd="0" destOrd="0" presId="urn:microsoft.com/office/officeart/2005/8/layout/radial6"/>
    <dgm:cxn modelId="{B565A556-D8E3-4EA6-9046-972EA19792A3}" type="presOf" srcId="{1F2999AB-9509-4A27-B6D5-245D40845523}" destId="{4513669E-1FB3-44F0-BDF9-6F2D85F404DA}" srcOrd="0" destOrd="0" presId="urn:microsoft.com/office/officeart/2005/8/layout/radial6"/>
    <dgm:cxn modelId="{18D058E2-2A7A-45B0-BCAB-A70BEA3975CD}" type="presOf" srcId="{FC8AEFF2-D470-42E8-B640-D60277A18841}" destId="{D80A1C89-2F05-45EB-BD5C-E44EF7F80633}" srcOrd="0" destOrd="0" presId="urn:microsoft.com/office/officeart/2005/8/layout/radial6"/>
    <dgm:cxn modelId="{E9A77B9B-7470-48B0-BD0D-282C55DE9EE6}" srcId="{C7276B99-B34E-44F9-A6B4-0CA2B934D4B0}" destId="{0246C577-1A3C-4F02-85E8-EE3BC78BC8C0}" srcOrd="0" destOrd="0" parTransId="{C3C5F41E-D051-4B22-9478-A0988EE539D6}" sibTransId="{7DDA2768-7BA8-483F-805F-0973EE08CA49}"/>
    <dgm:cxn modelId="{14266181-4B6E-45DC-A2F2-E2FEFE91B9FD}" type="presOf" srcId="{51B969BC-ADC9-4B37-9353-D50A1BC18410}" destId="{1742A516-7031-4A80-8762-02491B433B9E}" srcOrd="0" destOrd="0" presId="urn:microsoft.com/office/officeart/2005/8/layout/radial6"/>
    <dgm:cxn modelId="{C768ED74-10F9-45C4-9FAE-305ABC37F320}" srcId="{0246C577-1A3C-4F02-85E8-EE3BC78BC8C0}" destId="{9D83F5C8-2261-4900-B98E-AD5D93CD782C}" srcOrd="0" destOrd="0" parTransId="{E7868EAD-0052-4E6A-A912-BACFB707C0DE}" sibTransId="{B6612275-D9CB-48C3-960F-D86B59AB659F}"/>
    <dgm:cxn modelId="{733BE5FF-6A5A-494C-8C05-A50BC338A8D3}" srcId="{0246C577-1A3C-4F02-85E8-EE3BC78BC8C0}" destId="{1F2999AB-9509-4A27-B6D5-245D40845523}" srcOrd="4" destOrd="0" parTransId="{51F2BE1C-FA9F-4133-A572-0A1096EA0CB6}" sibTransId="{EE7CCA25-0F93-4C0D-8C8A-625AAE761BA0}"/>
    <dgm:cxn modelId="{967D9068-274A-4173-BDD4-2FAD21F4E437}" type="presOf" srcId="{38FCDCA2-C08D-491F-81A1-5676AF14AC78}" destId="{180A864F-03E9-44B9-BF25-9694AC9A9948}" srcOrd="0" destOrd="0" presId="urn:microsoft.com/office/officeart/2005/8/layout/radial6"/>
    <dgm:cxn modelId="{521E2879-BC94-45CF-AC6B-935C700EFED3}" type="presOf" srcId="{0246C577-1A3C-4F02-85E8-EE3BC78BC8C0}" destId="{1063EB47-61D5-4D65-99DC-A0ED4D119A97}" srcOrd="0" destOrd="0" presId="urn:microsoft.com/office/officeart/2005/8/layout/radial6"/>
    <dgm:cxn modelId="{71D4623A-59BD-4D3F-84A9-2CC0E4CB96DA}" type="presOf" srcId="{9D83F5C8-2261-4900-B98E-AD5D93CD782C}" destId="{3DDD2E6B-08AA-4351-92B6-8202EA90016A}" srcOrd="0" destOrd="0" presId="urn:microsoft.com/office/officeart/2005/8/layout/radial6"/>
    <dgm:cxn modelId="{BD4A16A4-D631-451A-BC29-94C280C7344A}" srcId="{0246C577-1A3C-4F02-85E8-EE3BC78BC8C0}" destId="{51B969BC-ADC9-4B37-9353-D50A1BC18410}" srcOrd="2" destOrd="0" parTransId="{F4A2D466-115F-4C13-A91B-EDBBB683A494}" sibTransId="{A00D0C14-6F90-43E9-91FC-D443FFCFDEF7}"/>
    <dgm:cxn modelId="{85437BF8-DEEC-4E3D-B9DE-6485FEC8B3E8}" srcId="{0246C577-1A3C-4F02-85E8-EE3BC78BC8C0}" destId="{65A0F5C9-3C39-467D-9A4F-7C5B244EF79B}" srcOrd="3" destOrd="0" parTransId="{CF4A623C-F083-45E0-89DA-0927601BC18D}" sibTransId="{AF1AA394-5713-4E5B-B94F-9CF1D79B5AA7}"/>
    <dgm:cxn modelId="{21129555-D252-4389-A6A1-62713F37B214}" type="presOf" srcId="{A00D0C14-6F90-43E9-91FC-D443FFCFDEF7}" destId="{0CBF4CE5-24E5-4C7C-A1C6-A1BE1AC36254}" srcOrd="0" destOrd="0" presId="urn:microsoft.com/office/officeart/2005/8/layout/radial6"/>
    <dgm:cxn modelId="{BE18F687-6C73-456D-83BA-C79571D7CB0C}" type="presOf" srcId="{C7276B99-B34E-44F9-A6B4-0CA2B934D4B0}" destId="{3F7B381F-7563-4C72-92EA-07C2A4A365D7}" srcOrd="0" destOrd="0" presId="urn:microsoft.com/office/officeart/2005/8/layout/radial6"/>
    <dgm:cxn modelId="{4C8F0C86-404A-4FCE-9967-8CE102A57FE6}" type="presOf" srcId="{B6612275-D9CB-48C3-960F-D86B59AB659F}" destId="{CCCF1C38-3956-4E15-942D-5EDE6C9DC6DA}" srcOrd="0" destOrd="0" presId="urn:microsoft.com/office/officeart/2005/8/layout/radial6"/>
    <dgm:cxn modelId="{1FBFF1AA-DB3E-4CF4-86D9-3207083CC68C}" type="presOf" srcId="{AF1AA394-5713-4E5B-B94F-9CF1D79B5AA7}" destId="{87721D42-0F7A-40D0-A7B6-AEFFB2908A25}" srcOrd="0" destOrd="0" presId="urn:microsoft.com/office/officeart/2005/8/layout/radial6"/>
    <dgm:cxn modelId="{93E8BF1B-F919-4C99-873C-8BB6B055B429}" type="presOf" srcId="{65A0F5C9-3C39-467D-9A4F-7C5B244EF79B}" destId="{7F24B7B0-D3BA-45EB-BDA9-70598C5E841C}" srcOrd="0" destOrd="0" presId="urn:microsoft.com/office/officeart/2005/8/layout/radial6"/>
    <dgm:cxn modelId="{48793C27-DABF-4D35-8221-AB2CCEC58C70}" srcId="{0246C577-1A3C-4F02-85E8-EE3BC78BC8C0}" destId="{FC8AEFF2-D470-42E8-B640-D60277A18841}" srcOrd="1" destOrd="0" parTransId="{5C6CE42D-F699-4A3F-843D-178AFB4C6CBC}" sibTransId="{38FCDCA2-C08D-491F-81A1-5676AF14AC78}"/>
    <dgm:cxn modelId="{52EC384F-AD0E-4843-8B94-8B94389F8BE5}" type="presParOf" srcId="{3F7B381F-7563-4C72-92EA-07C2A4A365D7}" destId="{1063EB47-61D5-4D65-99DC-A0ED4D119A97}" srcOrd="0" destOrd="0" presId="urn:microsoft.com/office/officeart/2005/8/layout/radial6"/>
    <dgm:cxn modelId="{3AF58739-081C-40C8-B769-D35F58DBEFB6}" type="presParOf" srcId="{3F7B381F-7563-4C72-92EA-07C2A4A365D7}" destId="{3DDD2E6B-08AA-4351-92B6-8202EA90016A}" srcOrd="1" destOrd="0" presId="urn:microsoft.com/office/officeart/2005/8/layout/radial6"/>
    <dgm:cxn modelId="{EE04BFCC-D5FA-479D-BD2D-3851CBC8BEAA}" type="presParOf" srcId="{3F7B381F-7563-4C72-92EA-07C2A4A365D7}" destId="{AD01F71A-79FF-4A51-BAF5-12285D9CE40F}" srcOrd="2" destOrd="0" presId="urn:microsoft.com/office/officeart/2005/8/layout/radial6"/>
    <dgm:cxn modelId="{CCBB9995-5DD6-4E3E-A90B-630CF1AD1B8A}" type="presParOf" srcId="{3F7B381F-7563-4C72-92EA-07C2A4A365D7}" destId="{CCCF1C38-3956-4E15-942D-5EDE6C9DC6DA}" srcOrd="3" destOrd="0" presId="urn:microsoft.com/office/officeart/2005/8/layout/radial6"/>
    <dgm:cxn modelId="{C968975E-D273-4C98-B26A-D90DAC671DDE}" type="presParOf" srcId="{3F7B381F-7563-4C72-92EA-07C2A4A365D7}" destId="{D80A1C89-2F05-45EB-BD5C-E44EF7F80633}" srcOrd="4" destOrd="0" presId="urn:microsoft.com/office/officeart/2005/8/layout/radial6"/>
    <dgm:cxn modelId="{31EE4B59-C616-4E8F-8610-753B35D4DEAE}" type="presParOf" srcId="{3F7B381F-7563-4C72-92EA-07C2A4A365D7}" destId="{73278AB4-2FA5-4461-8055-391D7D8CC338}" srcOrd="5" destOrd="0" presId="urn:microsoft.com/office/officeart/2005/8/layout/radial6"/>
    <dgm:cxn modelId="{0A2D0B1B-83AF-4A08-B949-28F467743958}" type="presParOf" srcId="{3F7B381F-7563-4C72-92EA-07C2A4A365D7}" destId="{180A864F-03E9-44B9-BF25-9694AC9A9948}" srcOrd="6" destOrd="0" presId="urn:microsoft.com/office/officeart/2005/8/layout/radial6"/>
    <dgm:cxn modelId="{5ACD2DB2-8E36-4E86-9EE3-D9C97C8F106F}" type="presParOf" srcId="{3F7B381F-7563-4C72-92EA-07C2A4A365D7}" destId="{1742A516-7031-4A80-8762-02491B433B9E}" srcOrd="7" destOrd="0" presId="urn:microsoft.com/office/officeart/2005/8/layout/radial6"/>
    <dgm:cxn modelId="{6BF22BC2-B08F-4777-997A-39E7BA9B7C0B}" type="presParOf" srcId="{3F7B381F-7563-4C72-92EA-07C2A4A365D7}" destId="{E77C4C73-5EB8-4E0E-8CDD-E2638F736053}" srcOrd="8" destOrd="0" presId="urn:microsoft.com/office/officeart/2005/8/layout/radial6"/>
    <dgm:cxn modelId="{FE012BF4-487B-40D9-8193-9974EDF32BF8}" type="presParOf" srcId="{3F7B381F-7563-4C72-92EA-07C2A4A365D7}" destId="{0CBF4CE5-24E5-4C7C-A1C6-A1BE1AC36254}" srcOrd="9" destOrd="0" presId="urn:microsoft.com/office/officeart/2005/8/layout/radial6"/>
    <dgm:cxn modelId="{FC70F8B8-20C2-4162-81C7-C97E561443B9}" type="presParOf" srcId="{3F7B381F-7563-4C72-92EA-07C2A4A365D7}" destId="{7F24B7B0-D3BA-45EB-BDA9-70598C5E841C}" srcOrd="10" destOrd="0" presId="urn:microsoft.com/office/officeart/2005/8/layout/radial6"/>
    <dgm:cxn modelId="{B025D0CE-1B0F-4094-AD51-3DFA3F341ADD}" type="presParOf" srcId="{3F7B381F-7563-4C72-92EA-07C2A4A365D7}" destId="{37E66C87-0BAB-4C90-B285-ABA13476D887}" srcOrd="11" destOrd="0" presId="urn:microsoft.com/office/officeart/2005/8/layout/radial6"/>
    <dgm:cxn modelId="{ABC488C9-55C3-48AA-9133-941613AE072C}" type="presParOf" srcId="{3F7B381F-7563-4C72-92EA-07C2A4A365D7}" destId="{87721D42-0F7A-40D0-A7B6-AEFFB2908A25}" srcOrd="12" destOrd="0" presId="urn:microsoft.com/office/officeart/2005/8/layout/radial6"/>
    <dgm:cxn modelId="{C77FB99B-E584-445D-90A9-5D20E62C9755}" type="presParOf" srcId="{3F7B381F-7563-4C72-92EA-07C2A4A365D7}" destId="{4513669E-1FB3-44F0-BDF9-6F2D85F404DA}" srcOrd="13" destOrd="0" presId="urn:microsoft.com/office/officeart/2005/8/layout/radial6"/>
    <dgm:cxn modelId="{D5DD2379-4EEB-4900-9F8F-1C85ABC10E88}" type="presParOf" srcId="{3F7B381F-7563-4C72-92EA-07C2A4A365D7}" destId="{5D030C8C-24A8-4F75-9430-063C1D7EEACD}" srcOrd="14" destOrd="0" presId="urn:microsoft.com/office/officeart/2005/8/layout/radial6"/>
    <dgm:cxn modelId="{BD492A85-C7D3-49E7-B439-E5B828AFBA9D}" type="presParOf" srcId="{3F7B381F-7563-4C72-92EA-07C2A4A365D7}" destId="{BD4E3423-39E8-4C4B-9468-3157300E6323}"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276B99-B34E-44F9-A6B4-0CA2B934D4B0}" type="doc">
      <dgm:prSet loTypeId="urn:microsoft.com/office/officeart/2005/8/layout/radial6" loCatId="relationship" qsTypeId="urn:microsoft.com/office/officeart/2005/8/quickstyle/simple5" qsCatId="simple" csTypeId="urn:microsoft.com/office/officeart/2005/8/colors/accent0_3" csCatId="mainScheme" phldr="1"/>
      <dgm:spPr/>
      <dgm:t>
        <a:bodyPr/>
        <a:lstStyle/>
        <a:p>
          <a:endParaRPr lang="en-US"/>
        </a:p>
      </dgm:t>
    </dgm:pt>
    <dgm:pt modelId="{0246C577-1A3C-4F02-85E8-EE3BC78BC8C0}">
      <dgm:prSet phldrT="[Text]" custT="1"/>
      <dgm:spPr>
        <a:xfrm>
          <a:off x="3176513" y="1536211"/>
          <a:ext cx="1649314" cy="1649314"/>
        </a:xfr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800" b="1" dirty="0">
              <a:solidFill>
                <a:sysClr val="window" lastClr="FFFFFF"/>
              </a:solidFill>
              <a:latin typeface="Calibri"/>
              <a:ea typeface="+mn-ea"/>
              <a:cs typeface="+mn-cs"/>
            </a:rPr>
            <a:t>Assessment</a:t>
          </a:r>
        </a:p>
      </dgm:t>
    </dgm:pt>
    <dgm:pt modelId="{C3C5F41E-D051-4B22-9478-A0988EE539D6}" type="parTrans" cxnId="{E9A77B9B-7470-48B0-BD0D-282C55DE9EE6}">
      <dgm:prSet/>
      <dgm:spPr/>
      <dgm:t>
        <a:bodyPr/>
        <a:lstStyle/>
        <a:p>
          <a:pPr algn="ctr"/>
          <a:endParaRPr lang="en-US" sz="1600"/>
        </a:p>
      </dgm:t>
    </dgm:pt>
    <dgm:pt modelId="{7DDA2768-7BA8-483F-805F-0973EE08CA49}" type="sibTrans" cxnId="{E9A77B9B-7470-48B0-BD0D-282C55DE9EE6}">
      <dgm:prSet/>
      <dgm:spPr/>
      <dgm:t>
        <a:bodyPr/>
        <a:lstStyle/>
        <a:p>
          <a:pPr algn="ctr"/>
          <a:endParaRPr lang="en-US" sz="1600"/>
        </a:p>
      </dgm:t>
    </dgm:pt>
    <dgm:pt modelId="{9D83F5C8-2261-4900-B98E-AD5D93CD782C}">
      <dgm:prSet phldrT="[Text]" custT="1"/>
      <dgm:spPr>
        <a:xfrm>
          <a:off x="3385748" y="650"/>
          <a:ext cx="1154519" cy="1154519"/>
        </a:xfrm>
        <a:solidFill>
          <a:srgbClr val="1F497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500" dirty="0">
              <a:solidFill>
                <a:sysClr val="window" lastClr="FFFFFF"/>
              </a:solidFill>
              <a:latin typeface="Calibri"/>
              <a:ea typeface="+mn-ea"/>
              <a:cs typeface="+mn-cs"/>
            </a:rPr>
            <a:t>Personal </a:t>
          </a:r>
          <a:r>
            <a:rPr lang="en-US" sz="1400" dirty="0">
              <a:solidFill>
                <a:sysClr val="window" lastClr="FFFFFF"/>
              </a:solidFill>
              <a:latin typeface="Calibri"/>
              <a:ea typeface="+mn-ea"/>
              <a:cs typeface="+mn-cs"/>
            </a:rPr>
            <a:t>Readiness</a:t>
          </a:r>
        </a:p>
      </dgm:t>
    </dgm:pt>
    <dgm:pt modelId="{E7868EAD-0052-4E6A-A912-BACFB707C0DE}" type="parTrans" cxnId="{C768ED74-10F9-45C4-9FAE-305ABC37F320}">
      <dgm:prSet/>
      <dgm:spPr/>
      <dgm:t>
        <a:bodyPr/>
        <a:lstStyle/>
        <a:p>
          <a:pPr algn="ctr"/>
          <a:endParaRPr lang="en-US" sz="1600"/>
        </a:p>
      </dgm:t>
    </dgm:pt>
    <dgm:pt modelId="{B6612275-D9CB-48C3-960F-D86B59AB659F}" type="sibTrans" cxnId="{C768ED74-10F9-45C4-9FAE-305ABC37F320}">
      <dgm:prSet/>
      <dgm:spPr>
        <a:xfrm>
          <a:off x="2200873" y="536102"/>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a:p>
      </dgm:t>
    </dgm:pt>
    <dgm:pt modelId="{FC8AEFF2-D470-42E8-B640-D60277A18841}">
      <dgm:prSet phldrT="[Text]" custT="1"/>
      <dgm:spPr>
        <a:xfrm>
          <a:off x="5079662" y="1210539"/>
          <a:ext cx="1154519" cy="1154519"/>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800" b="1" dirty="0">
              <a:solidFill>
                <a:sysClr val="window" lastClr="FFFFFF"/>
              </a:solidFill>
              <a:latin typeface="Calibri"/>
              <a:ea typeface="+mn-ea"/>
              <a:cs typeface="+mn-cs"/>
            </a:rPr>
            <a:t>Idea</a:t>
          </a:r>
        </a:p>
      </dgm:t>
    </dgm:pt>
    <dgm:pt modelId="{5C6CE42D-F699-4A3F-843D-178AFB4C6CBC}" type="parTrans" cxnId="{48793C27-DABF-4D35-8221-AB2CCEC58C70}">
      <dgm:prSet/>
      <dgm:spPr/>
      <dgm:t>
        <a:bodyPr/>
        <a:lstStyle/>
        <a:p>
          <a:pPr algn="ctr"/>
          <a:endParaRPr lang="en-US" sz="1600"/>
        </a:p>
      </dgm:t>
    </dgm:pt>
    <dgm:pt modelId="{38FCDCA2-C08D-491F-81A1-5676AF14AC78}" type="sibTrans" cxnId="{48793C27-DABF-4D35-8221-AB2CCEC58C70}">
      <dgm:prSet/>
      <dgm:spPr>
        <a:xfrm>
          <a:off x="2157155" y="537076"/>
          <a:ext cx="3671010"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51B969BC-ADC9-4B37-9353-D50A1BC18410}">
      <dgm:prSet phldrT="[Text]" custT="1"/>
      <dgm:spPr>
        <a:xfrm>
          <a:off x="4443965" y="3166996"/>
          <a:ext cx="1154519" cy="1154519"/>
        </a:xfr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800" dirty="0">
              <a:solidFill>
                <a:sysClr val="window" lastClr="FFFFFF"/>
              </a:solidFill>
              <a:latin typeface="Calibri"/>
              <a:ea typeface="+mn-ea"/>
              <a:cs typeface="+mn-cs"/>
            </a:rPr>
            <a:t>Market</a:t>
          </a:r>
        </a:p>
      </dgm:t>
    </dgm:pt>
    <dgm:pt modelId="{F4A2D466-115F-4C13-A91B-EDBBB683A494}" type="parTrans" cxnId="{BD4A16A4-D631-451A-BC29-94C280C7344A}">
      <dgm:prSet/>
      <dgm:spPr/>
      <dgm:t>
        <a:bodyPr/>
        <a:lstStyle/>
        <a:p>
          <a:pPr algn="ctr"/>
          <a:endParaRPr lang="en-US" sz="1600"/>
        </a:p>
      </dgm:t>
    </dgm:pt>
    <dgm:pt modelId="{A00D0C14-6F90-43E9-91FC-D443FFCFDEF7}" type="sibTrans" cxnId="{BD4A16A4-D631-451A-BC29-94C280C7344A}">
      <dgm:prSet/>
      <dgm:spPr>
        <a:xfrm>
          <a:off x="2201180" y="537083"/>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1F2999AB-9509-4A27-B6D5-245D40845523}">
      <dgm:prSet phldrT="[Text]" custT="1"/>
      <dgm:spPr>
        <a:xfrm>
          <a:off x="1751130" y="1210541"/>
          <a:ext cx="1154519" cy="1154519"/>
        </a:xfr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600" dirty="0">
              <a:solidFill>
                <a:sysClr val="window" lastClr="FFFFFF"/>
              </a:solidFill>
              <a:latin typeface="Calibri"/>
              <a:ea typeface="+mn-ea"/>
              <a:cs typeface="+mn-cs"/>
            </a:rPr>
            <a:t>Financial</a:t>
          </a:r>
        </a:p>
      </dgm:t>
    </dgm:pt>
    <dgm:pt modelId="{51F2BE1C-FA9F-4133-A572-0A1096EA0CB6}" type="parTrans" cxnId="{733BE5FF-6A5A-494C-8C05-A50BC338A8D3}">
      <dgm:prSet/>
      <dgm:spPr/>
      <dgm:t>
        <a:bodyPr/>
        <a:lstStyle/>
        <a:p>
          <a:pPr algn="ctr"/>
          <a:endParaRPr lang="en-US" sz="1600"/>
        </a:p>
      </dgm:t>
    </dgm:pt>
    <dgm:pt modelId="{EE7CCA25-0F93-4C0D-8C8A-625AAE761BA0}" type="sibTrans" cxnId="{733BE5FF-6A5A-494C-8C05-A50BC338A8D3}">
      <dgm:prSet/>
      <dgm:spPr>
        <a:xfrm>
          <a:off x="2201502" y="536091"/>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65A0F5C9-3C39-467D-9A4F-7C5B244EF79B}">
      <dgm:prSet phldrT="[Text]" custT="1"/>
      <dgm:spPr>
        <a:xfrm>
          <a:off x="2386824" y="3167001"/>
          <a:ext cx="1154519" cy="1154519"/>
        </a:xfr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200" dirty="0">
              <a:solidFill>
                <a:sysClr val="window" lastClr="FFFFFF"/>
              </a:solidFill>
              <a:latin typeface="Calibri"/>
              <a:ea typeface="+mn-ea"/>
              <a:cs typeface="+mn-cs"/>
            </a:rPr>
            <a:t>Organization</a:t>
          </a:r>
        </a:p>
      </dgm:t>
    </dgm:pt>
    <dgm:pt modelId="{CF4A623C-F083-45E0-89DA-0927601BC18D}" type="parTrans" cxnId="{85437BF8-DEEC-4E3D-B9DE-6485FEC8B3E8}">
      <dgm:prSet/>
      <dgm:spPr/>
      <dgm:t>
        <a:bodyPr/>
        <a:lstStyle/>
        <a:p>
          <a:pPr algn="ctr"/>
          <a:endParaRPr lang="en-US" sz="1600"/>
        </a:p>
      </dgm:t>
    </dgm:pt>
    <dgm:pt modelId="{AF1AA394-5713-4E5B-B94F-9CF1D79B5AA7}" type="sibTrans" cxnId="{85437BF8-DEEC-4E3D-B9DE-6485FEC8B3E8}">
      <dgm:prSet/>
      <dgm:spPr>
        <a:xfrm>
          <a:off x="2201180" y="537083"/>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3F7B381F-7563-4C72-92EA-07C2A4A365D7}" type="pres">
      <dgm:prSet presAssocID="{C7276B99-B34E-44F9-A6B4-0CA2B934D4B0}" presName="Name0" presStyleCnt="0">
        <dgm:presLayoutVars>
          <dgm:chMax val="1"/>
          <dgm:dir/>
          <dgm:animLvl val="ctr"/>
          <dgm:resizeHandles val="exact"/>
        </dgm:presLayoutVars>
      </dgm:prSet>
      <dgm:spPr/>
      <dgm:t>
        <a:bodyPr/>
        <a:lstStyle/>
        <a:p>
          <a:endParaRPr lang="en-US"/>
        </a:p>
      </dgm:t>
    </dgm:pt>
    <dgm:pt modelId="{1063EB47-61D5-4D65-99DC-A0ED4D119A97}" type="pres">
      <dgm:prSet presAssocID="{0246C577-1A3C-4F02-85E8-EE3BC78BC8C0}" presName="centerShape" presStyleLbl="node0" presStyleIdx="0" presStyleCnt="1" custLinFactNeighborX="243" custLinFactNeighborY="923"/>
      <dgm:spPr>
        <a:prstGeom prst="ellipse">
          <a:avLst/>
        </a:prstGeom>
      </dgm:spPr>
      <dgm:t>
        <a:bodyPr/>
        <a:lstStyle/>
        <a:p>
          <a:endParaRPr lang="en-US"/>
        </a:p>
      </dgm:t>
    </dgm:pt>
    <dgm:pt modelId="{3DDD2E6B-08AA-4351-92B6-8202EA90016A}" type="pres">
      <dgm:prSet presAssocID="{9D83F5C8-2261-4900-B98E-AD5D93CD782C}" presName="node" presStyleLbl="node1" presStyleIdx="0" presStyleCnt="5" custRadScaleRad="100057" custRadScaleInc="-4044">
        <dgm:presLayoutVars>
          <dgm:bulletEnabled val="1"/>
        </dgm:presLayoutVars>
      </dgm:prSet>
      <dgm:spPr>
        <a:prstGeom prst="ellipse">
          <a:avLst/>
        </a:prstGeom>
      </dgm:spPr>
      <dgm:t>
        <a:bodyPr/>
        <a:lstStyle/>
        <a:p>
          <a:endParaRPr lang="en-US"/>
        </a:p>
      </dgm:t>
    </dgm:pt>
    <dgm:pt modelId="{AD01F71A-79FF-4A51-BAF5-12285D9CE40F}" type="pres">
      <dgm:prSet presAssocID="{9D83F5C8-2261-4900-B98E-AD5D93CD782C}" presName="dummy" presStyleCnt="0"/>
      <dgm:spPr/>
    </dgm:pt>
    <dgm:pt modelId="{CCCF1C38-3956-4E15-942D-5EDE6C9DC6DA}" type="pres">
      <dgm:prSet presAssocID="{B6612275-D9CB-48C3-960F-D86B59AB659F}" presName="sibTrans" presStyleLbl="sibTrans2D1" presStyleIdx="0" presStyleCnt="5"/>
      <dgm:spPr>
        <a:prstGeom prst="blockArc">
          <a:avLst>
            <a:gd name="adj1" fmla="val 16142366"/>
            <a:gd name="adj2" fmla="val 20522020"/>
            <a:gd name="adj3" fmla="val 4640"/>
          </a:avLst>
        </a:prstGeom>
      </dgm:spPr>
      <dgm:t>
        <a:bodyPr/>
        <a:lstStyle/>
        <a:p>
          <a:endParaRPr lang="en-US"/>
        </a:p>
      </dgm:t>
    </dgm:pt>
    <dgm:pt modelId="{D80A1C89-2F05-45EB-BD5C-E44EF7F80633}" type="pres">
      <dgm:prSet presAssocID="{FC8AEFF2-D470-42E8-B640-D60277A18841}" presName="node" presStyleLbl="node1" presStyleIdx="1" presStyleCnt="5" custRadScaleRad="100000" custRadScaleInc="-2">
        <dgm:presLayoutVars>
          <dgm:bulletEnabled val="1"/>
        </dgm:presLayoutVars>
      </dgm:prSet>
      <dgm:spPr>
        <a:prstGeom prst="ellipse">
          <a:avLst/>
        </a:prstGeom>
      </dgm:spPr>
      <dgm:t>
        <a:bodyPr/>
        <a:lstStyle/>
        <a:p>
          <a:endParaRPr lang="en-US"/>
        </a:p>
      </dgm:t>
    </dgm:pt>
    <dgm:pt modelId="{73278AB4-2FA5-4461-8055-391D7D8CC338}" type="pres">
      <dgm:prSet presAssocID="{FC8AEFF2-D470-42E8-B640-D60277A18841}" presName="dummy" presStyleCnt="0"/>
      <dgm:spPr/>
    </dgm:pt>
    <dgm:pt modelId="{180A864F-03E9-44B9-BF25-9694AC9A9948}" type="pres">
      <dgm:prSet presAssocID="{38FCDCA2-C08D-491F-81A1-5676AF14AC78}" presName="sibTrans" presStyleLbl="sibTrans2D1" presStyleIdx="1" presStyleCnt="5" custScaleX="102458"/>
      <dgm:spPr>
        <a:prstGeom prst="blockArc">
          <a:avLst>
            <a:gd name="adj1" fmla="val 20520007"/>
            <a:gd name="adj2" fmla="val 3240011"/>
            <a:gd name="adj3" fmla="val 4640"/>
          </a:avLst>
        </a:prstGeom>
      </dgm:spPr>
      <dgm:t>
        <a:bodyPr/>
        <a:lstStyle/>
        <a:p>
          <a:endParaRPr lang="en-US"/>
        </a:p>
      </dgm:t>
    </dgm:pt>
    <dgm:pt modelId="{1742A516-7031-4A80-8762-02491B433B9E}" type="pres">
      <dgm:prSet presAssocID="{51B969BC-ADC9-4B37-9353-D50A1BC18410}" presName="node" presStyleLbl="node1" presStyleIdx="2" presStyleCnt="5" custRadScaleRad="99999" custRadScaleInc="0">
        <dgm:presLayoutVars>
          <dgm:bulletEnabled val="1"/>
        </dgm:presLayoutVars>
      </dgm:prSet>
      <dgm:spPr>
        <a:prstGeom prst="ellipse">
          <a:avLst/>
        </a:prstGeom>
      </dgm:spPr>
      <dgm:t>
        <a:bodyPr/>
        <a:lstStyle/>
        <a:p>
          <a:endParaRPr lang="en-US"/>
        </a:p>
      </dgm:t>
    </dgm:pt>
    <dgm:pt modelId="{E77C4C73-5EB8-4E0E-8CDD-E2638F736053}" type="pres">
      <dgm:prSet presAssocID="{51B969BC-ADC9-4B37-9353-D50A1BC18410}" presName="dummy" presStyleCnt="0"/>
      <dgm:spPr/>
    </dgm:pt>
    <dgm:pt modelId="{0CBF4CE5-24E5-4C7C-A1C6-A1BE1AC36254}" type="pres">
      <dgm:prSet presAssocID="{A00D0C14-6F90-43E9-91FC-D443FFCFDEF7}" presName="sibTrans" presStyleLbl="sibTrans2D1" presStyleIdx="2" presStyleCnt="5"/>
      <dgm:spPr>
        <a:prstGeom prst="blockArc">
          <a:avLst>
            <a:gd name="adj1" fmla="val 3239989"/>
            <a:gd name="adj2" fmla="val 7559993"/>
            <a:gd name="adj3" fmla="val 4640"/>
          </a:avLst>
        </a:prstGeom>
      </dgm:spPr>
      <dgm:t>
        <a:bodyPr/>
        <a:lstStyle/>
        <a:p>
          <a:endParaRPr lang="en-US"/>
        </a:p>
      </dgm:t>
    </dgm:pt>
    <dgm:pt modelId="{7F24B7B0-D3BA-45EB-BDA9-70598C5E841C}" type="pres">
      <dgm:prSet presAssocID="{65A0F5C9-3C39-467D-9A4F-7C5B244EF79B}" presName="node" presStyleLbl="node1" presStyleIdx="3" presStyleCnt="5" custRadScaleRad="100000" custRadScaleInc="2">
        <dgm:presLayoutVars>
          <dgm:bulletEnabled val="1"/>
        </dgm:presLayoutVars>
      </dgm:prSet>
      <dgm:spPr>
        <a:prstGeom prst="ellipse">
          <a:avLst/>
        </a:prstGeom>
      </dgm:spPr>
      <dgm:t>
        <a:bodyPr/>
        <a:lstStyle/>
        <a:p>
          <a:endParaRPr lang="en-US"/>
        </a:p>
      </dgm:t>
    </dgm:pt>
    <dgm:pt modelId="{37E66C87-0BAB-4C90-B285-ABA13476D887}" type="pres">
      <dgm:prSet presAssocID="{65A0F5C9-3C39-467D-9A4F-7C5B244EF79B}" presName="dummy" presStyleCnt="0"/>
      <dgm:spPr/>
    </dgm:pt>
    <dgm:pt modelId="{87721D42-0F7A-40D0-A7B6-AEFFB2908A25}" type="pres">
      <dgm:prSet presAssocID="{AF1AA394-5713-4E5B-B94F-9CF1D79B5AA7}" presName="sibTrans" presStyleLbl="sibTrans2D1" presStyleIdx="3" presStyleCnt="5"/>
      <dgm:spPr>
        <a:prstGeom prst="blockArc">
          <a:avLst>
            <a:gd name="adj1" fmla="val 7559993"/>
            <a:gd name="adj2" fmla="val 11880003"/>
            <a:gd name="adj3" fmla="val 4640"/>
          </a:avLst>
        </a:prstGeom>
      </dgm:spPr>
      <dgm:t>
        <a:bodyPr/>
        <a:lstStyle/>
        <a:p>
          <a:endParaRPr lang="en-US"/>
        </a:p>
      </dgm:t>
    </dgm:pt>
    <dgm:pt modelId="{4513669E-1FB3-44F0-BDF9-6F2D85F404DA}" type="pres">
      <dgm:prSet presAssocID="{1F2999AB-9509-4A27-B6D5-245D40845523}" presName="node" presStyleLbl="node1" presStyleIdx="4" presStyleCnt="5" custRadScaleRad="100001" custRadScaleInc="1">
        <dgm:presLayoutVars>
          <dgm:bulletEnabled val="1"/>
        </dgm:presLayoutVars>
      </dgm:prSet>
      <dgm:spPr>
        <a:prstGeom prst="ellipse">
          <a:avLst/>
        </a:prstGeom>
      </dgm:spPr>
      <dgm:t>
        <a:bodyPr/>
        <a:lstStyle/>
        <a:p>
          <a:endParaRPr lang="en-US"/>
        </a:p>
      </dgm:t>
    </dgm:pt>
    <dgm:pt modelId="{5D030C8C-24A8-4F75-9430-063C1D7EEACD}" type="pres">
      <dgm:prSet presAssocID="{1F2999AB-9509-4A27-B6D5-245D40845523}" presName="dummy" presStyleCnt="0"/>
      <dgm:spPr/>
    </dgm:pt>
    <dgm:pt modelId="{BD4E3423-39E8-4C4B-9468-3157300E6323}" type="pres">
      <dgm:prSet presAssocID="{EE7CCA25-0F93-4C0D-8C8A-625AAE761BA0}" presName="sibTrans" presStyleLbl="sibTrans2D1" presStyleIdx="4" presStyleCnt="5"/>
      <dgm:spPr>
        <a:prstGeom prst="blockArc">
          <a:avLst>
            <a:gd name="adj1" fmla="val 11877954"/>
            <a:gd name="adj2" fmla="val 16141130"/>
            <a:gd name="adj3" fmla="val 4640"/>
          </a:avLst>
        </a:prstGeom>
      </dgm:spPr>
      <dgm:t>
        <a:bodyPr/>
        <a:lstStyle/>
        <a:p>
          <a:endParaRPr lang="en-US"/>
        </a:p>
      </dgm:t>
    </dgm:pt>
  </dgm:ptLst>
  <dgm:cxnLst>
    <dgm:cxn modelId="{C0117FAF-FA4A-4458-9BEC-D8E7AEE4CA1C}" type="presOf" srcId="{B6612275-D9CB-48C3-960F-D86B59AB659F}" destId="{CCCF1C38-3956-4E15-942D-5EDE6C9DC6DA}" srcOrd="0" destOrd="0" presId="urn:microsoft.com/office/officeart/2005/8/layout/radial6"/>
    <dgm:cxn modelId="{E9A77B9B-7470-48B0-BD0D-282C55DE9EE6}" srcId="{C7276B99-B34E-44F9-A6B4-0CA2B934D4B0}" destId="{0246C577-1A3C-4F02-85E8-EE3BC78BC8C0}" srcOrd="0" destOrd="0" parTransId="{C3C5F41E-D051-4B22-9478-A0988EE539D6}" sibTransId="{7DDA2768-7BA8-483F-805F-0973EE08CA49}"/>
    <dgm:cxn modelId="{2AD5122B-B383-4107-8A59-05A94ABC77DD}" type="presOf" srcId="{65A0F5C9-3C39-467D-9A4F-7C5B244EF79B}" destId="{7F24B7B0-D3BA-45EB-BDA9-70598C5E841C}" srcOrd="0" destOrd="0" presId="urn:microsoft.com/office/officeart/2005/8/layout/radial6"/>
    <dgm:cxn modelId="{C768ED74-10F9-45C4-9FAE-305ABC37F320}" srcId="{0246C577-1A3C-4F02-85E8-EE3BC78BC8C0}" destId="{9D83F5C8-2261-4900-B98E-AD5D93CD782C}" srcOrd="0" destOrd="0" parTransId="{E7868EAD-0052-4E6A-A912-BACFB707C0DE}" sibTransId="{B6612275-D9CB-48C3-960F-D86B59AB659F}"/>
    <dgm:cxn modelId="{733BE5FF-6A5A-494C-8C05-A50BC338A8D3}" srcId="{0246C577-1A3C-4F02-85E8-EE3BC78BC8C0}" destId="{1F2999AB-9509-4A27-B6D5-245D40845523}" srcOrd="4" destOrd="0" parTransId="{51F2BE1C-FA9F-4133-A572-0A1096EA0CB6}" sibTransId="{EE7CCA25-0F93-4C0D-8C8A-625AAE761BA0}"/>
    <dgm:cxn modelId="{0B8CFE8C-C90B-4E69-874F-FF521A1B7F69}" type="presOf" srcId="{C7276B99-B34E-44F9-A6B4-0CA2B934D4B0}" destId="{3F7B381F-7563-4C72-92EA-07C2A4A365D7}" srcOrd="0" destOrd="0" presId="urn:microsoft.com/office/officeart/2005/8/layout/radial6"/>
    <dgm:cxn modelId="{899D9561-04A1-4120-BB14-52E2A84C327D}" type="presOf" srcId="{AF1AA394-5713-4E5B-B94F-9CF1D79B5AA7}" destId="{87721D42-0F7A-40D0-A7B6-AEFFB2908A25}" srcOrd="0" destOrd="0" presId="urn:microsoft.com/office/officeart/2005/8/layout/radial6"/>
    <dgm:cxn modelId="{B4939DF0-8028-430E-98E1-BDACE3A5BD2B}" type="presOf" srcId="{EE7CCA25-0F93-4C0D-8C8A-625AAE761BA0}" destId="{BD4E3423-39E8-4C4B-9468-3157300E6323}" srcOrd="0" destOrd="0" presId="urn:microsoft.com/office/officeart/2005/8/layout/radial6"/>
    <dgm:cxn modelId="{FE2D7683-F443-4F40-9F2D-3890A0DF6E5E}" type="presOf" srcId="{FC8AEFF2-D470-42E8-B640-D60277A18841}" destId="{D80A1C89-2F05-45EB-BD5C-E44EF7F80633}" srcOrd="0" destOrd="0" presId="urn:microsoft.com/office/officeart/2005/8/layout/radial6"/>
    <dgm:cxn modelId="{BBF2EE24-C905-4F93-9273-CA2A486FEEAB}" type="presOf" srcId="{51B969BC-ADC9-4B37-9353-D50A1BC18410}" destId="{1742A516-7031-4A80-8762-02491B433B9E}" srcOrd="0" destOrd="0" presId="urn:microsoft.com/office/officeart/2005/8/layout/radial6"/>
    <dgm:cxn modelId="{F7A16C96-D9B1-41A3-A11A-0C603685B7B5}" type="presOf" srcId="{0246C577-1A3C-4F02-85E8-EE3BC78BC8C0}" destId="{1063EB47-61D5-4D65-99DC-A0ED4D119A97}" srcOrd="0" destOrd="0" presId="urn:microsoft.com/office/officeart/2005/8/layout/radial6"/>
    <dgm:cxn modelId="{BD4A16A4-D631-451A-BC29-94C280C7344A}" srcId="{0246C577-1A3C-4F02-85E8-EE3BC78BC8C0}" destId="{51B969BC-ADC9-4B37-9353-D50A1BC18410}" srcOrd="2" destOrd="0" parTransId="{F4A2D466-115F-4C13-A91B-EDBBB683A494}" sibTransId="{A00D0C14-6F90-43E9-91FC-D443FFCFDEF7}"/>
    <dgm:cxn modelId="{F9CAC58B-6EA4-4301-A306-835E817FF5A1}" type="presOf" srcId="{1F2999AB-9509-4A27-B6D5-245D40845523}" destId="{4513669E-1FB3-44F0-BDF9-6F2D85F404DA}" srcOrd="0" destOrd="0" presId="urn:microsoft.com/office/officeart/2005/8/layout/radial6"/>
    <dgm:cxn modelId="{85437BF8-DEEC-4E3D-B9DE-6485FEC8B3E8}" srcId="{0246C577-1A3C-4F02-85E8-EE3BC78BC8C0}" destId="{65A0F5C9-3C39-467D-9A4F-7C5B244EF79B}" srcOrd="3" destOrd="0" parTransId="{CF4A623C-F083-45E0-89DA-0927601BC18D}" sibTransId="{AF1AA394-5713-4E5B-B94F-9CF1D79B5AA7}"/>
    <dgm:cxn modelId="{EDEE0321-FB56-495B-B392-1CF34B1E8F42}" type="presOf" srcId="{38FCDCA2-C08D-491F-81A1-5676AF14AC78}" destId="{180A864F-03E9-44B9-BF25-9694AC9A9948}" srcOrd="0" destOrd="0" presId="urn:microsoft.com/office/officeart/2005/8/layout/radial6"/>
    <dgm:cxn modelId="{61F6BA4A-9CDF-4C34-8CAB-EDE4B20F538F}" type="presOf" srcId="{A00D0C14-6F90-43E9-91FC-D443FFCFDEF7}" destId="{0CBF4CE5-24E5-4C7C-A1C6-A1BE1AC36254}" srcOrd="0" destOrd="0" presId="urn:microsoft.com/office/officeart/2005/8/layout/radial6"/>
    <dgm:cxn modelId="{77594581-7617-4648-9F1D-601605B8D24B}" type="presOf" srcId="{9D83F5C8-2261-4900-B98E-AD5D93CD782C}" destId="{3DDD2E6B-08AA-4351-92B6-8202EA90016A}" srcOrd="0" destOrd="0" presId="urn:microsoft.com/office/officeart/2005/8/layout/radial6"/>
    <dgm:cxn modelId="{48793C27-DABF-4D35-8221-AB2CCEC58C70}" srcId="{0246C577-1A3C-4F02-85E8-EE3BC78BC8C0}" destId="{FC8AEFF2-D470-42E8-B640-D60277A18841}" srcOrd="1" destOrd="0" parTransId="{5C6CE42D-F699-4A3F-843D-178AFB4C6CBC}" sibTransId="{38FCDCA2-C08D-491F-81A1-5676AF14AC78}"/>
    <dgm:cxn modelId="{3A2636FD-FB86-4B21-8489-3E93CB6281A5}" type="presParOf" srcId="{3F7B381F-7563-4C72-92EA-07C2A4A365D7}" destId="{1063EB47-61D5-4D65-99DC-A0ED4D119A97}" srcOrd="0" destOrd="0" presId="urn:microsoft.com/office/officeart/2005/8/layout/radial6"/>
    <dgm:cxn modelId="{9317E587-0A95-413F-B7FA-0104CF7B8EFC}" type="presParOf" srcId="{3F7B381F-7563-4C72-92EA-07C2A4A365D7}" destId="{3DDD2E6B-08AA-4351-92B6-8202EA90016A}" srcOrd="1" destOrd="0" presId="urn:microsoft.com/office/officeart/2005/8/layout/radial6"/>
    <dgm:cxn modelId="{695732B6-72FE-4530-8DF2-74515889490B}" type="presParOf" srcId="{3F7B381F-7563-4C72-92EA-07C2A4A365D7}" destId="{AD01F71A-79FF-4A51-BAF5-12285D9CE40F}" srcOrd="2" destOrd="0" presId="urn:microsoft.com/office/officeart/2005/8/layout/radial6"/>
    <dgm:cxn modelId="{F46D1BC6-216B-44A1-91D9-1FA456059642}" type="presParOf" srcId="{3F7B381F-7563-4C72-92EA-07C2A4A365D7}" destId="{CCCF1C38-3956-4E15-942D-5EDE6C9DC6DA}" srcOrd="3" destOrd="0" presId="urn:microsoft.com/office/officeart/2005/8/layout/radial6"/>
    <dgm:cxn modelId="{6B381CF4-7DD1-4E97-B908-423465440743}" type="presParOf" srcId="{3F7B381F-7563-4C72-92EA-07C2A4A365D7}" destId="{D80A1C89-2F05-45EB-BD5C-E44EF7F80633}" srcOrd="4" destOrd="0" presId="urn:microsoft.com/office/officeart/2005/8/layout/radial6"/>
    <dgm:cxn modelId="{E2D3F21B-AD21-4B5C-AE27-51AB7D3C778D}" type="presParOf" srcId="{3F7B381F-7563-4C72-92EA-07C2A4A365D7}" destId="{73278AB4-2FA5-4461-8055-391D7D8CC338}" srcOrd="5" destOrd="0" presId="urn:microsoft.com/office/officeart/2005/8/layout/radial6"/>
    <dgm:cxn modelId="{3B7C2A16-BAED-4F26-A07E-28F35B9E0FA4}" type="presParOf" srcId="{3F7B381F-7563-4C72-92EA-07C2A4A365D7}" destId="{180A864F-03E9-44B9-BF25-9694AC9A9948}" srcOrd="6" destOrd="0" presId="urn:microsoft.com/office/officeart/2005/8/layout/radial6"/>
    <dgm:cxn modelId="{9453B04F-1557-4A7E-A9C8-00F4094B9669}" type="presParOf" srcId="{3F7B381F-7563-4C72-92EA-07C2A4A365D7}" destId="{1742A516-7031-4A80-8762-02491B433B9E}" srcOrd="7" destOrd="0" presId="urn:microsoft.com/office/officeart/2005/8/layout/radial6"/>
    <dgm:cxn modelId="{37F93689-6493-4417-AEB9-C370D6B600E0}" type="presParOf" srcId="{3F7B381F-7563-4C72-92EA-07C2A4A365D7}" destId="{E77C4C73-5EB8-4E0E-8CDD-E2638F736053}" srcOrd="8" destOrd="0" presId="urn:microsoft.com/office/officeart/2005/8/layout/radial6"/>
    <dgm:cxn modelId="{22A388D3-E6E9-4496-9A8C-7B94C860FC6F}" type="presParOf" srcId="{3F7B381F-7563-4C72-92EA-07C2A4A365D7}" destId="{0CBF4CE5-24E5-4C7C-A1C6-A1BE1AC36254}" srcOrd="9" destOrd="0" presId="urn:microsoft.com/office/officeart/2005/8/layout/radial6"/>
    <dgm:cxn modelId="{998E9869-7A20-4EC7-8FB0-3CC9B0EA6105}" type="presParOf" srcId="{3F7B381F-7563-4C72-92EA-07C2A4A365D7}" destId="{7F24B7B0-D3BA-45EB-BDA9-70598C5E841C}" srcOrd="10" destOrd="0" presId="urn:microsoft.com/office/officeart/2005/8/layout/radial6"/>
    <dgm:cxn modelId="{C6607158-984A-4C0A-A102-911FE8375BB3}" type="presParOf" srcId="{3F7B381F-7563-4C72-92EA-07C2A4A365D7}" destId="{37E66C87-0BAB-4C90-B285-ABA13476D887}" srcOrd="11" destOrd="0" presId="urn:microsoft.com/office/officeart/2005/8/layout/radial6"/>
    <dgm:cxn modelId="{67DAC088-9BDF-432A-A190-D1B27626B6D1}" type="presParOf" srcId="{3F7B381F-7563-4C72-92EA-07C2A4A365D7}" destId="{87721D42-0F7A-40D0-A7B6-AEFFB2908A25}" srcOrd="12" destOrd="0" presId="urn:microsoft.com/office/officeart/2005/8/layout/radial6"/>
    <dgm:cxn modelId="{4A16E3CF-DB16-4E2F-AB79-B538B5B339EA}" type="presParOf" srcId="{3F7B381F-7563-4C72-92EA-07C2A4A365D7}" destId="{4513669E-1FB3-44F0-BDF9-6F2D85F404DA}" srcOrd="13" destOrd="0" presId="urn:microsoft.com/office/officeart/2005/8/layout/radial6"/>
    <dgm:cxn modelId="{34F5DF64-7368-46D4-AEE1-665D006865DF}" type="presParOf" srcId="{3F7B381F-7563-4C72-92EA-07C2A4A365D7}" destId="{5D030C8C-24A8-4F75-9430-063C1D7EEACD}" srcOrd="14" destOrd="0" presId="urn:microsoft.com/office/officeart/2005/8/layout/radial6"/>
    <dgm:cxn modelId="{E279291E-B0EA-4A68-95B4-4FBCE7B8844D}" type="presParOf" srcId="{3F7B381F-7563-4C72-92EA-07C2A4A365D7}" destId="{BD4E3423-39E8-4C4B-9468-3157300E6323}"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276B99-B34E-44F9-A6B4-0CA2B934D4B0}" type="doc">
      <dgm:prSet loTypeId="urn:microsoft.com/office/officeart/2005/8/layout/radial6" loCatId="relationship" qsTypeId="urn:microsoft.com/office/officeart/2005/8/quickstyle/simple5" qsCatId="simple" csTypeId="urn:microsoft.com/office/officeart/2005/8/colors/accent0_3" csCatId="mainScheme" phldr="1"/>
      <dgm:spPr/>
      <dgm:t>
        <a:bodyPr/>
        <a:lstStyle/>
        <a:p>
          <a:endParaRPr lang="en-US"/>
        </a:p>
      </dgm:t>
    </dgm:pt>
    <dgm:pt modelId="{0246C577-1A3C-4F02-85E8-EE3BC78BC8C0}">
      <dgm:prSet phldrT="[Text]" custT="1"/>
      <dgm:spPr>
        <a:xfrm>
          <a:off x="3176513" y="1536211"/>
          <a:ext cx="1649314" cy="1649314"/>
        </a:xfr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800" b="1" dirty="0">
              <a:solidFill>
                <a:sysClr val="window" lastClr="FFFFFF"/>
              </a:solidFill>
              <a:latin typeface="Calibri"/>
              <a:ea typeface="+mn-ea"/>
              <a:cs typeface="+mn-cs"/>
            </a:rPr>
            <a:t>Assessment</a:t>
          </a:r>
        </a:p>
      </dgm:t>
    </dgm:pt>
    <dgm:pt modelId="{C3C5F41E-D051-4B22-9478-A0988EE539D6}" type="parTrans" cxnId="{E9A77B9B-7470-48B0-BD0D-282C55DE9EE6}">
      <dgm:prSet/>
      <dgm:spPr/>
      <dgm:t>
        <a:bodyPr/>
        <a:lstStyle/>
        <a:p>
          <a:pPr algn="ctr"/>
          <a:endParaRPr lang="en-US" sz="1600"/>
        </a:p>
      </dgm:t>
    </dgm:pt>
    <dgm:pt modelId="{7DDA2768-7BA8-483F-805F-0973EE08CA49}" type="sibTrans" cxnId="{E9A77B9B-7470-48B0-BD0D-282C55DE9EE6}">
      <dgm:prSet/>
      <dgm:spPr/>
      <dgm:t>
        <a:bodyPr/>
        <a:lstStyle/>
        <a:p>
          <a:pPr algn="ctr"/>
          <a:endParaRPr lang="en-US" sz="1600"/>
        </a:p>
      </dgm:t>
    </dgm:pt>
    <dgm:pt modelId="{9D83F5C8-2261-4900-B98E-AD5D93CD782C}">
      <dgm:prSet phldrT="[Text]" custT="1"/>
      <dgm:spPr>
        <a:xfrm>
          <a:off x="3385748" y="650"/>
          <a:ext cx="1154519" cy="1154519"/>
        </a:xfrm>
        <a:solidFill>
          <a:srgbClr val="1F497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500" dirty="0">
              <a:solidFill>
                <a:sysClr val="window" lastClr="FFFFFF"/>
              </a:solidFill>
              <a:latin typeface="Calibri"/>
              <a:ea typeface="+mn-ea"/>
              <a:cs typeface="+mn-cs"/>
            </a:rPr>
            <a:t>Personal </a:t>
          </a:r>
          <a:r>
            <a:rPr lang="en-US" sz="1400" dirty="0">
              <a:solidFill>
                <a:sysClr val="window" lastClr="FFFFFF"/>
              </a:solidFill>
              <a:latin typeface="Calibri"/>
              <a:ea typeface="+mn-ea"/>
              <a:cs typeface="+mn-cs"/>
            </a:rPr>
            <a:t>Readiness</a:t>
          </a:r>
        </a:p>
      </dgm:t>
    </dgm:pt>
    <dgm:pt modelId="{E7868EAD-0052-4E6A-A912-BACFB707C0DE}" type="parTrans" cxnId="{C768ED74-10F9-45C4-9FAE-305ABC37F320}">
      <dgm:prSet/>
      <dgm:spPr/>
      <dgm:t>
        <a:bodyPr/>
        <a:lstStyle/>
        <a:p>
          <a:pPr algn="ctr"/>
          <a:endParaRPr lang="en-US" sz="1600"/>
        </a:p>
      </dgm:t>
    </dgm:pt>
    <dgm:pt modelId="{B6612275-D9CB-48C3-960F-D86B59AB659F}" type="sibTrans" cxnId="{C768ED74-10F9-45C4-9FAE-305ABC37F320}">
      <dgm:prSet/>
      <dgm:spPr>
        <a:xfrm>
          <a:off x="2200873" y="536102"/>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a:p>
      </dgm:t>
    </dgm:pt>
    <dgm:pt modelId="{FC8AEFF2-D470-42E8-B640-D60277A18841}">
      <dgm:prSet phldrT="[Text]" custT="1"/>
      <dgm:spPr>
        <a:xfrm>
          <a:off x="5079662" y="1210539"/>
          <a:ext cx="1154519" cy="1154519"/>
        </a:xfr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800" b="0" dirty="0">
              <a:solidFill>
                <a:sysClr val="window" lastClr="FFFFFF"/>
              </a:solidFill>
              <a:latin typeface="Calibri"/>
              <a:ea typeface="+mn-ea"/>
              <a:cs typeface="+mn-cs"/>
            </a:rPr>
            <a:t>Idea</a:t>
          </a:r>
        </a:p>
      </dgm:t>
    </dgm:pt>
    <dgm:pt modelId="{5C6CE42D-F699-4A3F-843D-178AFB4C6CBC}" type="parTrans" cxnId="{48793C27-DABF-4D35-8221-AB2CCEC58C70}">
      <dgm:prSet/>
      <dgm:spPr/>
      <dgm:t>
        <a:bodyPr/>
        <a:lstStyle/>
        <a:p>
          <a:pPr algn="ctr"/>
          <a:endParaRPr lang="en-US" sz="1600"/>
        </a:p>
      </dgm:t>
    </dgm:pt>
    <dgm:pt modelId="{38FCDCA2-C08D-491F-81A1-5676AF14AC78}" type="sibTrans" cxnId="{48793C27-DABF-4D35-8221-AB2CCEC58C70}">
      <dgm:prSet/>
      <dgm:spPr>
        <a:xfrm>
          <a:off x="2157155" y="537076"/>
          <a:ext cx="3671010"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51B969BC-ADC9-4B37-9353-D50A1BC18410}">
      <dgm:prSet phldrT="[Text]" custT="1"/>
      <dgm:spPr>
        <a:xfrm>
          <a:off x="4443965" y="3166996"/>
          <a:ext cx="1154519" cy="1154519"/>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800" b="1" dirty="0">
              <a:solidFill>
                <a:sysClr val="window" lastClr="FFFFFF"/>
              </a:solidFill>
              <a:latin typeface="Calibri"/>
              <a:ea typeface="+mn-ea"/>
              <a:cs typeface="+mn-cs"/>
            </a:rPr>
            <a:t>Market</a:t>
          </a:r>
        </a:p>
      </dgm:t>
    </dgm:pt>
    <dgm:pt modelId="{F4A2D466-115F-4C13-A91B-EDBBB683A494}" type="parTrans" cxnId="{BD4A16A4-D631-451A-BC29-94C280C7344A}">
      <dgm:prSet/>
      <dgm:spPr/>
      <dgm:t>
        <a:bodyPr/>
        <a:lstStyle/>
        <a:p>
          <a:pPr algn="ctr"/>
          <a:endParaRPr lang="en-US" sz="1600"/>
        </a:p>
      </dgm:t>
    </dgm:pt>
    <dgm:pt modelId="{A00D0C14-6F90-43E9-91FC-D443FFCFDEF7}" type="sibTrans" cxnId="{BD4A16A4-D631-451A-BC29-94C280C7344A}">
      <dgm:prSet/>
      <dgm:spPr>
        <a:xfrm>
          <a:off x="2201180" y="537083"/>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1F2999AB-9509-4A27-B6D5-245D40845523}">
      <dgm:prSet phldrT="[Text]" custT="1"/>
      <dgm:spPr>
        <a:xfrm>
          <a:off x="1751130" y="1210541"/>
          <a:ext cx="1154519" cy="1154519"/>
        </a:xfr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600" dirty="0">
              <a:solidFill>
                <a:sysClr val="window" lastClr="FFFFFF"/>
              </a:solidFill>
              <a:latin typeface="Calibri"/>
              <a:ea typeface="+mn-ea"/>
              <a:cs typeface="+mn-cs"/>
            </a:rPr>
            <a:t>Financial</a:t>
          </a:r>
        </a:p>
      </dgm:t>
    </dgm:pt>
    <dgm:pt modelId="{51F2BE1C-FA9F-4133-A572-0A1096EA0CB6}" type="parTrans" cxnId="{733BE5FF-6A5A-494C-8C05-A50BC338A8D3}">
      <dgm:prSet/>
      <dgm:spPr/>
      <dgm:t>
        <a:bodyPr/>
        <a:lstStyle/>
        <a:p>
          <a:pPr algn="ctr"/>
          <a:endParaRPr lang="en-US" sz="1600"/>
        </a:p>
      </dgm:t>
    </dgm:pt>
    <dgm:pt modelId="{EE7CCA25-0F93-4C0D-8C8A-625AAE761BA0}" type="sibTrans" cxnId="{733BE5FF-6A5A-494C-8C05-A50BC338A8D3}">
      <dgm:prSet/>
      <dgm:spPr>
        <a:xfrm>
          <a:off x="2201502" y="536091"/>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65A0F5C9-3C39-467D-9A4F-7C5B244EF79B}">
      <dgm:prSet phldrT="[Text]" custT="1"/>
      <dgm:spPr>
        <a:xfrm>
          <a:off x="2386824" y="3167001"/>
          <a:ext cx="1154519" cy="1154519"/>
        </a:xfr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200" dirty="0">
              <a:solidFill>
                <a:sysClr val="window" lastClr="FFFFFF"/>
              </a:solidFill>
              <a:latin typeface="Calibri"/>
              <a:ea typeface="+mn-ea"/>
              <a:cs typeface="+mn-cs"/>
            </a:rPr>
            <a:t>Organization</a:t>
          </a:r>
        </a:p>
      </dgm:t>
    </dgm:pt>
    <dgm:pt modelId="{CF4A623C-F083-45E0-89DA-0927601BC18D}" type="parTrans" cxnId="{85437BF8-DEEC-4E3D-B9DE-6485FEC8B3E8}">
      <dgm:prSet/>
      <dgm:spPr/>
      <dgm:t>
        <a:bodyPr/>
        <a:lstStyle/>
        <a:p>
          <a:pPr algn="ctr"/>
          <a:endParaRPr lang="en-US" sz="1600"/>
        </a:p>
      </dgm:t>
    </dgm:pt>
    <dgm:pt modelId="{AF1AA394-5713-4E5B-B94F-9CF1D79B5AA7}" type="sibTrans" cxnId="{85437BF8-DEEC-4E3D-B9DE-6485FEC8B3E8}">
      <dgm:prSet/>
      <dgm:spPr>
        <a:xfrm>
          <a:off x="2201180" y="537083"/>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3F7B381F-7563-4C72-92EA-07C2A4A365D7}" type="pres">
      <dgm:prSet presAssocID="{C7276B99-B34E-44F9-A6B4-0CA2B934D4B0}" presName="Name0" presStyleCnt="0">
        <dgm:presLayoutVars>
          <dgm:chMax val="1"/>
          <dgm:dir/>
          <dgm:animLvl val="ctr"/>
          <dgm:resizeHandles val="exact"/>
        </dgm:presLayoutVars>
      </dgm:prSet>
      <dgm:spPr/>
      <dgm:t>
        <a:bodyPr/>
        <a:lstStyle/>
        <a:p>
          <a:endParaRPr lang="en-US"/>
        </a:p>
      </dgm:t>
    </dgm:pt>
    <dgm:pt modelId="{1063EB47-61D5-4D65-99DC-A0ED4D119A97}" type="pres">
      <dgm:prSet presAssocID="{0246C577-1A3C-4F02-85E8-EE3BC78BC8C0}" presName="centerShape" presStyleLbl="node0" presStyleIdx="0" presStyleCnt="1" custLinFactNeighborX="243" custLinFactNeighborY="923"/>
      <dgm:spPr>
        <a:prstGeom prst="ellipse">
          <a:avLst/>
        </a:prstGeom>
      </dgm:spPr>
      <dgm:t>
        <a:bodyPr/>
        <a:lstStyle/>
        <a:p>
          <a:endParaRPr lang="en-US"/>
        </a:p>
      </dgm:t>
    </dgm:pt>
    <dgm:pt modelId="{3DDD2E6B-08AA-4351-92B6-8202EA90016A}" type="pres">
      <dgm:prSet presAssocID="{9D83F5C8-2261-4900-B98E-AD5D93CD782C}" presName="node" presStyleLbl="node1" presStyleIdx="0" presStyleCnt="5" custRadScaleRad="100057" custRadScaleInc="-4044">
        <dgm:presLayoutVars>
          <dgm:bulletEnabled val="1"/>
        </dgm:presLayoutVars>
      </dgm:prSet>
      <dgm:spPr>
        <a:prstGeom prst="ellipse">
          <a:avLst/>
        </a:prstGeom>
      </dgm:spPr>
      <dgm:t>
        <a:bodyPr/>
        <a:lstStyle/>
        <a:p>
          <a:endParaRPr lang="en-US"/>
        </a:p>
      </dgm:t>
    </dgm:pt>
    <dgm:pt modelId="{AD01F71A-79FF-4A51-BAF5-12285D9CE40F}" type="pres">
      <dgm:prSet presAssocID="{9D83F5C8-2261-4900-B98E-AD5D93CD782C}" presName="dummy" presStyleCnt="0"/>
      <dgm:spPr/>
    </dgm:pt>
    <dgm:pt modelId="{CCCF1C38-3956-4E15-942D-5EDE6C9DC6DA}" type="pres">
      <dgm:prSet presAssocID="{B6612275-D9CB-48C3-960F-D86B59AB659F}" presName="sibTrans" presStyleLbl="sibTrans2D1" presStyleIdx="0" presStyleCnt="5"/>
      <dgm:spPr>
        <a:prstGeom prst="blockArc">
          <a:avLst>
            <a:gd name="adj1" fmla="val 16142366"/>
            <a:gd name="adj2" fmla="val 20522020"/>
            <a:gd name="adj3" fmla="val 4640"/>
          </a:avLst>
        </a:prstGeom>
      </dgm:spPr>
      <dgm:t>
        <a:bodyPr/>
        <a:lstStyle/>
        <a:p>
          <a:endParaRPr lang="en-US"/>
        </a:p>
      </dgm:t>
    </dgm:pt>
    <dgm:pt modelId="{D80A1C89-2F05-45EB-BD5C-E44EF7F80633}" type="pres">
      <dgm:prSet presAssocID="{FC8AEFF2-D470-42E8-B640-D60277A18841}" presName="node" presStyleLbl="node1" presStyleIdx="1" presStyleCnt="5" custRadScaleRad="100000" custRadScaleInc="-2">
        <dgm:presLayoutVars>
          <dgm:bulletEnabled val="1"/>
        </dgm:presLayoutVars>
      </dgm:prSet>
      <dgm:spPr>
        <a:prstGeom prst="ellipse">
          <a:avLst/>
        </a:prstGeom>
      </dgm:spPr>
      <dgm:t>
        <a:bodyPr/>
        <a:lstStyle/>
        <a:p>
          <a:endParaRPr lang="en-US"/>
        </a:p>
      </dgm:t>
    </dgm:pt>
    <dgm:pt modelId="{73278AB4-2FA5-4461-8055-391D7D8CC338}" type="pres">
      <dgm:prSet presAssocID="{FC8AEFF2-D470-42E8-B640-D60277A18841}" presName="dummy" presStyleCnt="0"/>
      <dgm:spPr/>
    </dgm:pt>
    <dgm:pt modelId="{180A864F-03E9-44B9-BF25-9694AC9A9948}" type="pres">
      <dgm:prSet presAssocID="{38FCDCA2-C08D-491F-81A1-5676AF14AC78}" presName="sibTrans" presStyleLbl="sibTrans2D1" presStyleIdx="1" presStyleCnt="5" custScaleX="102458"/>
      <dgm:spPr>
        <a:prstGeom prst="blockArc">
          <a:avLst>
            <a:gd name="adj1" fmla="val 20520007"/>
            <a:gd name="adj2" fmla="val 3240011"/>
            <a:gd name="adj3" fmla="val 4640"/>
          </a:avLst>
        </a:prstGeom>
      </dgm:spPr>
      <dgm:t>
        <a:bodyPr/>
        <a:lstStyle/>
        <a:p>
          <a:endParaRPr lang="en-US"/>
        </a:p>
      </dgm:t>
    </dgm:pt>
    <dgm:pt modelId="{1742A516-7031-4A80-8762-02491B433B9E}" type="pres">
      <dgm:prSet presAssocID="{51B969BC-ADC9-4B37-9353-D50A1BC18410}" presName="node" presStyleLbl="node1" presStyleIdx="2" presStyleCnt="5" custRadScaleRad="99999" custRadScaleInc="0">
        <dgm:presLayoutVars>
          <dgm:bulletEnabled val="1"/>
        </dgm:presLayoutVars>
      </dgm:prSet>
      <dgm:spPr>
        <a:prstGeom prst="ellipse">
          <a:avLst/>
        </a:prstGeom>
      </dgm:spPr>
      <dgm:t>
        <a:bodyPr/>
        <a:lstStyle/>
        <a:p>
          <a:endParaRPr lang="en-US"/>
        </a:p>
      </dgm:t>
    </dgm:pt>
    <dgm:pt modelId="{E77C4C73-5EB8-4E0E-8CDD-E2638F736053}" type="pres">
      <dgm:prSet presAssocID="{51B969BC-ADC9-4B37-9353-D50A1BC18410}" presName="dummy" presStyleCnt="0"/>
      <dgm:spPr/>
    </dgm:pt>
    <dgm:pt modelId="{0CBF4CE5-24E5-4C7C-A1C6-A1BE1AC36254}" type="pres">
      <dgm:prSet presAssocID="{A00D0C14-6F90-43E9-91FC-D443FFCFDEF7}" presName="sibTrans" presStyleLbl="sibTrans2D1" presStyleIdx="2" presStyleCnt="5"/>
      <dgm:spPr>
        <a:prstGeom prst="blockArc">
          <a:avLst>
            <a:gd name="adj1" fmla="val 3239989"/>
            <a:gd name="adj2" fmla="val 7559993"/>
            <a:gd name="adj3" fmla="val 4640"/>
          </a:avLst>
        </a:prstGeom>
      </dgm:spPr>
      <dgm:t>
        <a:bodyPr/>
        <a:lstStyle/>
        <a:p>
          <a:endParaRPr lang="en-US"/>
        </a:p>
      </dgm:t>
    </dgm:pt>
    <dgm:pt modelId="{7F24B7B0-D3BA-45EB-BDA9-70598C5E841C}" type="pres">
      <dgm:prSet presAssocID="{65A0F5C9-3C39-467D-9A4F-7C5B244EF79B}" presName="node" presStyleLbl="node1" presStyleIdx="3" presStyleCnt="5" custRadScaleRad="100000" custRadScaleInc="2">
        <dgm:presLayoutVars>
          <dgm:bulletEnabled val="1"/>
        </dgm:presLayoutVars>
      </dgm:prSet>
      <dgm:spPr>
        <a:prstGeom prst="ellipse">
          <a:avLst/>
        </a:prstGeom>
      </dgm:spPr>
      <dgm:t>
        <a:bodyPr/>
        <a:lstStyle/>
        <a:p>
          <a:endParaRPr lang="en-US"/>
        </a:p>
      </dgm:t>
    </dgm:pt>
    <dgm:pt modelId="{37E66C87-0BAB-4C90-B285-ABA13476D887}" type="pres">
      <dgm:prSet presAssocID="{65A0F5C9-3C39-467D-9A4F-7C5B244EF79B}" presName="dummy" presStyleCnt="0"/>
      <dgm:spPr/>
    </dgm:pt>
    <dgm:pt modelId="{87721D42-0F7A-40D0-A7B6-AEFFB2908A25}" type="pres">
      <dgm:prSet presAssocID="{AF1AA394-5713-4E5B-B94F-9CF1D79B5AA7}" presName="sibTrans" presStyleLbl="sibTrans2D1" presStyleIdx="3" presStyleCnt="5"/>
      <dgm:spPr>
        <a:prstGeom prst="blockArc">
          <a:avLst>
            <a:gd name="adj1" fmla="val 7559993"/>
            <a:gd name="adj2" fmla="val 11880003"/>
            <a:gd name="adj3" fmla="val 4640"/>
          </a:avLst>
        </a:prstGeom>
      </dgm:spPr>
      <dgm:t>
        <a:bodyPr/>
        <a:lstStyle/>
        <a:p>
          <a:endParaRPr lang="en-US"/>
        </a:p>
      </dgm:t>
    </dgm:pt>
    <dgm:pt modelId="{4513669E-1FB3-44F0-BDF9-6F2D85F404DA}" type="pres">
      <dgm:prSet presAssocID="{1F2999AB-9509-4A27-B6D5-245D40845523}" presName="node" presStyleLbl="node1" presStyleIdx="4" presStyleCnt="5" custRadScaleRad="100001" custRadScaleInc="1">
        <dgm:presLayoutVars>
          <dgm:bulletEnabled val="1"/>
        </dgm:presLayoutVars>
      </dgm:prSet>
      <dgm:spPr>
        <a:prstGeom prst="ellipse">
          <a:avLst/>
        </a:prstGeom>
      </dgm:spPr>
      <dgm:t>
        <a:bodyPr/>
        <a:lstStyle/>
        <a:p>
          <a:endParaRPr lang="en-US"/>
        </a:p>
      </dgm:t>
    </dgm:pt>
    <dgm:pt modelId="{5D030C8C-24A8-4F75-9430-063C1D7EEACD}" type="pres">
      <dgm:prSet presAssocID="{1F2999AB-9509-4A27-B6D5-245D40845523}" presName="dummy" presStyleCnt="0"/>
      <dgm:spPr/>
    </dgm:pt>
    <dgm:pt modelId="{BD4E3423-39E8-4C4B-9468-3157300E6323}" type="pres">
      <dgm:prSet presAssocID="{EE7CCA25-0F93-4C0D-8C8A-625AAE761BA0}" presName="sibTrans" presStyleLbl="sibTrans2D1" presStyleIdx="4" presStyleCnt="5"/>
      <dgm:spPr>
        <a:prstGeom prst="blockArc">
          <a:avLst>
            <a:gd name="adj1" fmla="val 11877954"/>
            <a:gd name="adj2" fmla="val 16141130"/>
            <a:gd name="adj3" fmla="val 4640"/>
          </a:avLst>
        </a:prstGeom>
      </dgm:spPr>
      <dgm:t>
        <a:bodyPr/>
        <a:lstStyle/>
        <a:p>
          <a:endParaRPr lang="en-US"/>
        </a:p>
      </dgm:t>
    </dgm:pt>
  </dgm:ptLst>
  <dgm:cxnLst>
    <dgm:cxn modelId="{E9A77B9B-7470-48B0-BD0D-282C55DE9EE6}" srcId="{C7276B99-B34E-44F9-A6B4-0CA2B934D4B0}" destId="{0246C577-1A3C-4F02-85E8-EE3BC78BC8C0}" srcOrd="0" destOrd="0" parTransId="{C3C5F41E-D051-4B22-9478-A0988EE539D6}" sibTransId="{7DDA2768-7BA8-483F-805F-0973EE08CA49}"/>
    <dgm:cxn modelId="{7E8E851E-4BB8-4C05-ACA4-57316AC867B3}" type="presOf" srcId="{EE7CCA25-0F93-4C0D-8C8A-625AAE761BA0}" destId="{BD4E3423-39E8-4C4B-9468-3157300E6323}" srcOrd="0" destOrd="0" presId="urn:microsoft.com/office/officeart/2005/8/layout/radial6"/>
    <dgm:cxn modelId="{D895765B-85E5-40FB-A83A-EE2EBFF467E1}" type="presOf" srcId="{AF1AA394-5713-4E5B-B94F-9CF1D79B5AA7}" destId="{87721D42-0F7A-40D0-A7B6-AEFFB2908A25}" srcOrd="0" destOrd="0" presId="urn:microsoft.com/office/officeart/2005/8/layout/radial6"/>
    <dgm:cxn modelId="{C768ED74-10F9-45C4-9FAE-305ABC37F320}" srcId="{0246C577-1A3C-4F02-85E8-EE3BC78BC8C0}" destId="{9D83F5C8-2261-4900-B98E-AD5D93CD782C}" srcOrd="0" destOrd="0" parTransId="{E7868EAD-0052-4E6A-A912-BACFB707C0DE}" sibTransId="{B6612275-D9CB-48C3-960F-D86B59AB659F}"/>
    <dgm:cxn modelId="{BB5EFD5C-A395-404D-9427-5B462BCC6F6E}" type="presOf" srcId="{0246C577-1A3C-4F02-85E8-EE3BC78BC8C0}" destId="{1063EB47-61D5-4D65-99DC-A0ED4D119A97}" srcOrd="0" destOrd="0" presId="urn:microsoft.com/office/officeart/2005/8/layout/radial6"/>
    <dgm:cxn modelId="{733BE5FF-6A5A-494C-8C05-A50BC338A8D3}" srcId="{0246C577-1A3C-4F02-85E8-EE3BC78BC8C0}" destId="{1F2999AB-9509-4A27-B6D5-245D40845523}" srcOrd="4" destOrd="0" parTransId="{51F2BE1C-FA9F-4133-A572-0A1096EA0CB6}" sibTransId="{EE7CCA25-0F93-4C0D-8C8A-625AAE761BA0}"/>
    <dgm:cxn modelId="{15B93A4C-82D7-4D28-A653-1D6843508DBF}" type="presOf" srcId="{9D83F5C8-2261-4900-B98E-AD5D93CD782C}" destId="{3DDD2E6B-08AA-4351-92B6-8202EA90016A}" srcOrd="0" destOrd="0" presId="urn:microsoft.com/office/officeart/2005/8/layout/radial6"/>
    <dgm:cxn modelId="{A112FB3C-C0E4-47A6-B0A1-F34BE5967E7D}" type="presOf" srcId="{A00D0C14-6F90-43E9-91FC-D443FFCFDEF7}" destId="{0CBF4CE5-24E5-4C7C-A1C6-A1BE1AC36254}" srcOrd="0" destOrd="0" presId="urn:microsoft.com/office/officeart/2005/8/layout/radial6"/>
    <dgm:cxn modelId="{BD4A16A4-D631-451A-BC29-94C280C7344A}" srcId="{0246C577-1A3C-4F02-85E8-EE3BC78BC8C0}" destId="{51B969BC-ADC9-4B37-9353-D50A1BC18410}" srcOrd="2" destOrd="0" parTransId="{F4A2D466-115F-4C13-A91B-EDBBB683A494}" sibTransId="{A00D0C14-6F90-43E9-91FC-D443FFCFDEF7}"/>
    <dgm:cxn modelId="{85437BF8-DEEC-4E3D-B9DE-6485FEC8B3E8}" srcId="{0246C577-1A3C-4F02-85E8-EE3BC78BC8C0}" destId="{65A0F5C9-3C39-467D-9A4F-7C5B244EF79B}" srcOrd="3" destOrd="0" parTransId="{CF4A623C-F083-45E0-89DA-0927601BC18D}" sibTransId="{AF1AA394-5713-4E5B-B94F-9CF1D79B5AA7}"/>
    <dgm:cxn modelId="{BE5953C6-CC72-4F71-8D43-AB48BBC87027}" type="presOf" srcId="{FC8AEFF2-D470-42E8-B640-D60277A18841}" destId="{D80A1C89-2F05-45EB-BD5C-E44EF7F80633}" srcOrd="0" destOrd="0" presId="urn:microsoft.com/office/officeart/2005/8/layout/radial6"/>
    <dgm:cxn modelId="{6D831B04-42C4-416C-93D9-8FB648AADB7B}" type="presOf" srcId="{1F2999AB-9509-4A27-B6D5-245D40845523}" destId="{4513669E-1FB3-44F0-BDF9-6F2D85F404DA}" srcOrd="0" destOrd="0" presId="urn:microsoft.com/office/officeart/2005/8/layout/radial6"/>
    <dgm:cxn modelId="{9BC9BD74-461E-4E46-8C0F-12FB7A60D7B4}" type="presOf" srcId="{65A0F5C9-3C39-467D-9A4F-7C5B244EF79B}" destId="{7F24B7B0-D3BA-45EB-BDA9-70598C5E841C}" srcOrd="0" destOrd="0" presId="urn:microsoft.com/office/officeart/2005/8/layout/radial6"/>
    <dgm:cxn modelId="{12B9C2D7-7B54-4F4F-83FB-F4C593C62F91}" type="presOf" srcId="{B6612275-D9CB-48C3-960F-D86B59AB659F}" destId="{CCCF1C38-3956-4E15-942D-5EDE6C9DC6DA}" srcOrd="0" destOrd="0" presId="urn:microsoft.com/office/officeart/2005/8/layout/radial6"/>
    <dgm:cxn modelId="{C24EC881-9953-46E5-BFA9-72994070282A}" type="presOf" srcId="{38FCDCA2-C08D-491F-81A1-5676AF14AC78}" destId="{180A864F-03E9-44B9-BF25-9694AC9A9948}" srcOrd="0" destOrd="0" presId="urn:microsoft.com/office/officeart/2005/8/layout/radial6"/>
    <dgm:cxn modelId="{9BEF191D-960B-4734-9576-FD20A013A595}" type="presOf" srcId="{C7276B99-B34E-44F9-A6B4-0CA2B934D4B0}" destId="{3F7B381F-7563-4C72-92EA-07C2A4A365D7}" srcOrd="0" destOrd="0" presId="urn:microsoft.com/office/officeart/2005/8/layout/radial6"/>
    <dgm:cxn modelId="{8169D1FF-6BB0-4795-8690-8A4D80799AEB}" type="presOf" srcId="{51B969BC-ADC9-4B37-9353-D50A1BC18410}" destId="{1742A516-7031-4A80-8762-02491B433B9E}" srcOrd="0" destOrd="0" presId="urn:microsoft.com/office/officeart/2005/8/layout/radial6"/>
    <dgm:cxn modelId="{48793C27-DABF-4D35-8221-AB2CCEC58C70}" srcId="{0246C577-1A3C-4F02-85E8-EE3BC78BC8C0}" destId="{FC8AEFF2-D470-42E8-B640-D60277A18841}" srcOrd="1" destOrd="0" parTransId="{5C6CE42D-F699-4A3F-843D-178AFB4C6CBC}" sibTransId="{38FCDCA2-C08D-491F-81A1-5676AF14AC78}"/>
    <dgm:cxn modelId="{3226901D-7F8E-47AA-8D7A-CB42CB74B7C3}" type="presParOf" srcId="{3F7B381F-7563-4C72-92EA-07C2A4A365D7}" destId="{1063EB47-61D5-4D65-99DC-A0ED4D119A97}" srcOrd="0" destOrd="0" presId="urn:microsoft.com/office/officeart/2005/8/layout/radial6"/>
    <dgm:cxn modelId="{BFDA89B4-0E45-4F3C-8D70-43CC721389F5}" type="presParOf" srcId="{3F7B381F-7563-4C72-92EA-07C2A4A365D7}" destId="{3DDD2E6B-08AA-4351-92B6-8202EA90016A}" srcOrd="1" destOrd="0" presId="urn:microsoft.com/office/officeart/2005/8/layout/radial6"/>
    <dgm:cxn modelId="{1705C7EC-23EC-4C13-9086-3AE74F39ED88}" type="presParOf" srcId="{3F7B381F-7563-4C72-92EA-07C2A4A365D7}" destId="{AD01F71A-79FF-4A51-BAF5-12285D9CE40F}" srcOrd="2" destOrd="0" presId="urn:microsoft.com/office/officeart/2005/8/layout/radial6"/>
    <dgm:cxn modelId="{875CB98E-3848-4562-9ECA-A2EE62B66643}" type="presParOf" srcId="{3F7B381F-7563-4C72-92EA-07C2A4A365D7}" destId="{CCCF1C38-3956-4E15-942D-5EDE6C9DC6DA}" srcOrd="3" destOrd="0" presId="urn:microsoft.com/office/officeart/2005/8/layout/radial6"/>
    <dgm:cxn modelId="{18DAF78E-38AF-40D6-A85A-E19572A47D31}" type="presParOf" srcId="{3F7B381F-7563-4C72-92EA-07C2A4A365D7}" destId="{D80A1C89-2F05-45EB-BD5C-E44EF7F80633}" srcOrd="4" destOrd="0" presId="urn:microsoft.com/office/officeart/2005/8/layout/radial6"/>
    <dgm:cxn modelId="{38602A68-B0B8-48C8-98E9-6BA911E97EDB}" type="presParOf" srcId="{3F7B381F-7563-4C72-92EA-07C2A4A365D7}" destId="{73278AB4-2FA5-4461-8055-391D7D8CC338}" srcOrd="5" destOrd="0" presId="urn:microsoft.com/office/officeart/2005/8/layout/radial6"/>
    <dgm:cxn modelId="{34BB605B-31FB-4385-BF3F-32B778C6D55E}" type="presParOf" srcId="{3F7B381F-7563-4C72-92EA-07C2A4A365D7}" destId="{180A864F-03E9-44B9-BF25-9694AC9A9948}" srcOrd="6" destOrd="0" presId="urn:microsoft.com/office/officeart/2005/8/layout/radial6"/>
    <dgm:cxn modelId="{FE26D83B-2F73-42A5-8CB4-3CE53F642FF1}" type="presParOf" srcId="{3F7B381F-7563-4C72-92EA-07C2A4A365D7}" destId="{1742A516-7031-4A80-8762-02491B433B9E}" srcOrd="7" destOrd="0" presId="urn:microsoft.com/office/officeart/2005/8/layout/radial6"/>
    <dgm:cxn modelId="{CA3908FE-FE80-42DC-B8A9-B2B45211662F}" type="presParOf" srcId="{3F7B381F-7563-4C72-92EA-07C2A4A365D7}" destId="{E77C4C73-5EB8-4E0E-8CDD-E2638F736053}" srcOrd="8" destOrd="0" presId="urn:microsoft.com/office/officeart/2005/8/layout/radial6"/>
    <dgm:cxn modelId="{C4925EBC-E266-480E-9CAA-81F15279877E}" type="presParOf" srcId="{3F7B381F-7563-4C72-92EA-07C2A4A365D7}" destId="{0CBF4CE5-24E5-4C7C-A1C6-A1BE1AC36254}" srcOrd="9" destOrd="0" presId="urn:microsoft.com/office/officeart/2005/8/layout/radial6"/>
    <dgm:cxn modelId="{5344A8AF-DBCD-4A41-93F0-568CFC787FB0}" type="presParOf" srcId="{3F7B381F-7563-4C72-92EA-07C2A4A365D7}" destId="{7F24B7B0-D3BA-45EB-BDA9-70598C5E841C}" srcOrd="10" destOrd="0" presId="urn:microsoft.com/office/officeart/2005/8/layout/radial6"/>
    <dgm:cxn modelId="{820647AC-6AFF-4DF9-9D97-97EED8C19666}" type="presParOf" srcId="{3F7B381F-7563-4C72-92EA-07C2A4A365D7}" destId="{37E66C87-0BAB-4C90-B285-ABA13476D887}" srcOrd="11" destOrd="0" presId="urn:microsoft.com/office/officeart/2005/8/layout/radial6"/>
    <dgm:cxn modelId="{658E5BB4-408F-41CB-AC7B-5AD9963D4C55}" type="presParOf" srcId="{3F7B381F-7563-4C72-92EA-07C2A4A365D7}" destId="{87721D42-0F7A-40D0-A7B6-AEFFB2908A25}" srcOrd="12" destOrd="0" presId="urn:microsoft.com/office/officeart/2005/8/layout/radial6"/>
    <dgm:cxn modelId="{BFEED892-9502-4406-B1D7-9DCE4940C4AF}" type="presParOf" srcId="{3F7B381F-7563-4C72-92EA-07C2A4A365D7}" destId="{4513669E-1FB3-44F0-BDF9-6F2D85F404DA}" srcOrd="13" destOrd="0" presId="urn:microsoft.com/office/officeart/2005/8/layout/radial6"/>
    <dgm:cxn modelId="{A6BB83CC-F3A5-4B5A-B9D1-C74E14046ED9}" type="presParOf" srcId="{3F7B381F-7563-4C72-92EA-07C2A4A365D7}" destId="{5D030C8C-24A8-4F75-9430-063C1D7EEACD}" srcOrd="14" destOrd="0" presId="urn:microsoft.com/office/officeart/2005/8/layout/radial6"/>
    <dgm:cxn modelId="{E8747BAE-D489-4D93-8DA7-AD35AC54BA43}" type="presParOf" srcId="{3F7B381F-7563-4C72-92EA-07C2A4A365D7}" destId="{BD4E3423-39E8-4C4B-9468-3157300E6323}"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276B99-B34E-44F9-A6B4-0CA2B934D4B0}" type="doc">
      <dgm:prSet loTypeId="urn:microsoft.com/office/officeart/2005/8/layout/radial6" loCatId="relationship" qsTypeId="urn:microsoft.com/office/officeart/2005/8/quickstyle/simple5" qsCatId="simple" csTypeId="urn:microsoft.com/office/officeart/2005/8/colors/accent0_3" csCatId="mainScheme" phldr="1"/>
      <dgm:spPr/>
      <dgm:t>
        <a:bodyPr/>
        <a:lstStyle/>
        <a:p>
          <a:endParaRPr lang="en-US"/>
        </a:p>
      </dgm:t>
    </dgm:pt>
    <dgm:pt modelId="{0246C577-1A3C-4F02-85E8-EE3BC78BC8C0}">
      <dgm:prSet phldrT="[Text]" custT="1"/>
      <dgm:spPr>
        <a:xfrm>
          <a:off x="3176513" y="1536211"/>
          <a:ext cx="1649314" cy="1649314"/>
        </a:xfr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800" b="1" dirty="0">
              <a:solidFill>
                <a:sysClr val="window" lastClr="FFFFFF"/>
              </a:solidFill>
              <a:latin typeface="Calibri"/>
              <a:ea typeface="+mn-ea"/>
              <a:cs typeface="+mn-cs"/>
            </a:rPr>
            <a:t>Assessment</a:t>
          </a:r>
        </a:p>
      </dgm:t>
    </dgm:pt>
    <dgm:pt modelId="{C3C5F41E-D051-4B22-9478-A0988EE539D6}" type="parTrans" cxnId="{E9A77B9B-7470-48B0-BD0D-282C55DE9EE6}">
      <dgm:prSet/>
      <dgm:spPr/>
      <dgm:t>
        <a:bodyPr/>
        <a:lstStyle/>
        <a:p>
          <a:pPr algn="ctr"/>
          <a:endParaRPr lang="en-US" sz="1600"/>
        </a:p>
      </dgm:t>
    </dgm:pt>
    <dgm:pt modelId="{7DDA2768-7BA8-483F-805F-0973EE08CA49}" type="sibTrans" cxnId="{E9A77B9B-7470-48B0-BD0D-282C55DE9EE6}">
      <dgm:prSet/>
      <dgm:spPr/>
      <dgm:t>
        <a:bodyPr/>
        <a:lstStyle/>
        <a:p>
          <a:pPr algn="ctr"/>
          <a:endParaRPr lang="en-US" sz="1600"/>
        </a:p>
      </dgm:t>
    </dgm:pt>
    <dgm:pt modelId="{9D83F5C8-2261-4900-B98E-AD5D93CD782C}">
      <dgm:prSet phldrT="[Text]" custT="1"/>
      <dgm:spPr>
        <a:xfrm>
          <a:off x="3385748" y="650"/>
          <a:ext cx="1154519" cy="1154519"/>
        </a:xfrm>
        <a:solidFill>
          <a:srgbClr val="1F497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500" dirty="0">
              <a:solidFill>
                <a:sysClr val="window" lastClr="FFFFFF"/>
              </a:solidFill>
              <a:latin typeface="Calibri"/>
              <a:ea typeface="+mn-ea"/>
              <a:cs typeface="+mn-cs"/>
            </a:rPr>
            <a:t>Personal </a:t>
          </a:r>
          <a:r>
            <a:rPr lang="en-US" sz="1400" dirty="0">
              <a:solidFill>
                <a:sysClr val="window" lastClr="FFFFFF"/>
              </a:solidFill>
              <a:latin typeface="Calibri"/>
              <a:ea typeface="+mn-ea"/>
              <a:cs typeface="+mn-cs"/>
            </a:rPr>
            <a:t>Readiness</a:t>
          </a:r>
        </a:p>
      </dgm:t>
    </dgm:pt>
    <dgm:pt modelId="{E7868EAD-0052-4E6A-A912-BACFB707C0DE}" type="parTrans" cxnId="{C768ED74-10F9-45C4-9FAE-305ABC37F320}">
      <dgm:prSet/>
      <dgm:spPr/>
      <dgm:t>
        <a:bodyPr/>
        <a:lstStyle/>
        <a:p>
          <a:pPr algn="ctr"/>
          <a:endParaRPr lang="en-US" sz="1600"/>
        </a:p>
      </dgm:t>
    </dgm:pt>
    <dgm:pt modelId="{B6612275-D9CB-48C3-960F-D86B59AB659F}" type="sibTrans" cxnId="{C768ED74-10F9-45C4-9FAE-305ABC37F320}">
      <dgm:prSet/>
      <dgm:spPr>
        <a:xfrm>
          <a:off x="2200873" y="536102"/>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a:p>
      </dgm:t>
    </dgm:pt>
    <dgm:pt modelId="{FC8AEFF2-D470-42E8-B640-D60277A18841}">
      <dgm:prSet phldrT="[Text]" custT="1"/>
      <dgm:spPr>
        <a:xfrm>
          <a:off x="5079662" y="1210539"/>
          <a:ext cx="1154519" cy="1154519"/>
        </a:xfr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800" b="0" dirty="0">
              <a:solidFill>
                <a:sysClr val="window" lastClr="FFFFFF"/>
              </a:solidFill>
              <a:latin typeface="Calibri"/>
              <a:ea typeface="+mn-ea"/>
              <a:cs typeface="+mn-cs"/>
            </a:rPr>
            <a:t>Idea</a:t>
          </a:r>
        </a:p>
      </dgm:t>
    </dgm:pt>
    <dgm:pt modelId="{5C6CE42D-F699-4A3F-843D-178AFB4C6CBC}" type="parTrans" cxnId="{48793C27-DABF-4D35-8221-AB2CCEC58C70}">
      <dgm:prSet/>
      <dgm:spPr/>
      <dgm:t>
        <a:bodyPr/>
        <a:lstStyle/>
        <a:p>
          <a:pPr algn="ctr"/>
          <a:endParaRPr lang="en-US" sz="1600"/>
        </a:p>
      </dgm:t>
    </dgm:pt>
    <dgm:pt modelId="{38FCDCA2-C08D-491F-81A1-5676AF14AC78}" type="sibTrans" cxnId="{48793C27-DABF-4D35-8221-AB2CCEC58C70}">
      <dgm:prSet/>
      <dgm:spPr>
        <a:xfrm>
          <a:off x="2157155" y="537076"/>
          <a:ext cx="3671010"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51B969BC-ADC9-4B37-9353-D50A1BC18410}">
      <dgm:prSet phldrT="[Text]" custT="1"/>
      <dgm:spPr>
        <a:xfrm>
          <a:off x="4443965" y="3166996"/>
          <a:ext cx="1154519" cy="1154519"/>
        </a:xfr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800" b="0" dirty="0">
              <a:solidFill>
                <a:sysClr val="window" lastClr="FFFFFF"/>
              </a:solidFill>
              <a:latin typeface="Calibri"/>
              <a:ea typeface="+mn-ea"/>
              <a:cs typeface="+mn-cs"/>
            </a:rPr>
            <a:t>Market</a:t>
          </a:r>
        </a:p>
      </dgm:t>
    </dgm:pt>
    <dgm:pt modelId="{F4A2D466-115F-4C13-A91B-EDBBB683A494}" type="parTrans" cxnId="{BD4A16A4-D631-451A-BC29-94C280C7344A}">
      <dgm:prSet/>
      <dgm:spPr/>
      <dgm:t>
        <a:bodyPr/>
        <a:lstStyle/>
        <a:p>
          <a:pPr algn="ctr"/>
          <a:endParaRPr lang="en-US" sz="1600"/>
        </a:p>
      </dgm:t>
    </dgm:pt>
    <dgm:pt modelId="{A00D0C14-6F90-43E9-91FC-D443FFCFDEF7}" type="sibTrans" cxnId="{BD4A16A4-D631-451A-BC29-94C280C7344A}">
      <dgm:prSet/>
      <dgm:spPr>
        <a:xfrm>
          <a:off x="2201180" y="537083"/>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1F2999AB-9509-4A27-B6D5-245D40845523}">
      <dgm:prSet phldrT="[Text]" custT="1"/>
      <dgm:spPr>
        <a:xfrm>
          <a:off x="1751130" y="1210541"/>
          <a:ext cx="1154519" cy="1154519"/>
        </a:xfr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600" dirty="0">
              <a:solidFill>
                <a:sysClr val="window" lastClr="FFFFFF"/>
              </a:solidFill>
              <a:latin typeface="Calibri"/>
              <a:ea typeface="+mn-ea"/>
              <a:cs typeface="+mn-cs"/>
            </a:rPr>
            <a:t>Financial</a:t>
          </a:r>
        </a:p>
      </dgm:t>
    </dgm:pt>
    <dgm:pt modelId="{51F2BE1C-FA9F-4133-A572-0A1096EA0CB6}" type="parTrans" cxnId="{733BE5FF-6A5A-494C-8C05-A50BC338A8D3}">
      <dgm:prSet/>
      <dgm:spPr/>
      <dgm:t>
        <a:bodyPr/>
        <a:lstStyle/>
        <a:p>
          <a:pPr algn="ctr"/>
          <a:endParaRPr lang="en-US" sz="1600"/>
        </a:p>
      </dgm:t>
    </dgm:pt>
    <dgm:pt modelId="{EE7CCA25-0F93-4C0D-8C8A-625AAE761BA0}" type="sibTrans" cxnId="{733BE5FF-6A5A-494C-8C05-A50BC338A8D3}">
      <dgm:prSet/>
      <dgm:spPr>
        <a:xfrm>
          <a:off x="2201502" y="536091"/>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65A0F5C9-3C39-467D-9A4F-7C5B244EF79B}">
      <dgm:prSet phldrT="[Text]" custT="1"/>
      <dgm:spPr>
        <a:xfrm>
          <a:off x="2386824" y="3167001"/>
          <a:ext cx="1154519" cy="1154519"/>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200" b="1" dirty="0">
              <a:solidFill>
                <a:sysClr val="window" lastClr="FFFFFF"/>
              </a:solidFill>
              <a:latin typeface="Calibri"/>
              <a:ea typeface="+mn-ea"/>
              <a:cs typeface="+mn-cs"/>
            </a:rPr>
            <a:t>Organization</a:t>
          </a:r>
        </a:p>
      </dgm:t>
    </dgm:pt>
    <dgm:pt modelId="{CF4A623C-F083-45E0-89DA-0927601BC18D}" type="parTrans" cxnId="{85437BF8-DEEC-4E3D-B9DE-6485FEC8B3E8}">
      <dgm:prSet/>
      <dgm:spPr/>
      <dgm:t>
        <a:bodyPr/>
        <a:lstStyle/>
        <a:p>
          <a:pPr algn="ctr"/>
          <a:endParaRPr lang="en-US" sz="1600"/>
        </a:p>
      </dgm:t>
    </dgm:pt>
    <dgm:pt modelId="{AF1AA394-5713-4E5B-B94F-9CF1D79B5AA7}" type="sibTrans" cxnId="{85437BF8-DEEC-4E3D-B9DE-6485FEC8B3E8}">
      <dgm:prSet/>
      <dgm:spPr>
        <a:xfrm>
          <a:off x="2201180" y="537083"/>
          <a:ext cx="3582941" cy="3582941"/>
        </a:xfr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sz="1600"/>
        </a:p>
      </dgm:t>
    </dgm:pt>
    <dgm:pt modelId="{3F7B381F-7563-4C72-92EA-07C2A4A365D7}" type="pres">
      <dgm:prSet presAssocID="{C7276B99-B34E-44F9-A6B4-0CA2B934D4B0}" presName="Name0" presStyleCnt="0">
        <dgm:presLayoutVars>
          <dgm:chMax val="1"/>
          <dgm:dir/>
          <dgm:animLvl val="ctr"/>
          <dgm:resizeHandles val="exact"/>
        </dgm:presLayoutVars>
      </dgm:prSet>
      <dgm:spPr/>
      <dgm:t>
        <a:bodyPr/>
        <a:lstStyle/>
        <a:p>
          <a:endParaRPr lang="en-US"/>
        </a:p>
      </dgm:t>
    </dgm:pt>
    <dgm:pt modelId="{1063EB47-61D5-4D65-99DC-A0ED4D119A97}" type="pres">
      <dgm:prSet presAssocID="{0246C577-1A3C-4F02-85E8-EE3BC78BC8C0}" presName="centerShape" presStyleLbl="node0" presStyleIdx="0" presStyleCnt="1" custLinFactNeighborX="243" custLinFactNeighborY="923"/>
      <dgm:spPr>
        <a:prstGeom prst="ellipse">
          <a:avLst/>
        </a:prstGeom>
      </dgm:spPr>
      <dgm:t>
        <a:bodyPr/>
        <a:lstStyle/>
        <a:p>
          <a:endParaRPr lang="en-US"/>
        </a:p>
      </dgm:t>
    </dgm:pt>
    <dgm:pt modelId="{3DDD2E6B-08AA-4351-92B6-8202EA90016A}" type="pres">
      <dgm:prSet presAssocID="{9D83F5C8-2261-4900-B98E-AD5D93CD782C}" presName="node" presStyleLbl="node1" presStyleIdx="0" presStyleCnt="5" custRadScaleRad="100057" custRadScaleInc="-4044">
        <dgm:presLayoutVars>
          <dgm:bulletEnabled val="1"/>
        </dgm:presLayoutVars>
      </dgm:prSet>
      <dgm:spPr>
        <a:prstGeom prst="ellipse">
          <a:avLst/>
        </a:prstGeom>
      </dgm:spPr>
      <dgm:t>
        <a:bodyPr/>
        <a:lstStyle/>
        <a:p>
          <a:endParaRPr lang="en-US"/>
        </a:p>
      </dgm:t>
    </dgm:pt>
    <dgm:pt modelId="{AD01F71A-79FF-4A51-BAF5-12285D9CE40F}" type="pres">
      <dgm:prSet presAssocID="{9D83F5C8-2261-4900-B98E-AD5D93CD782C}" presName="dummy" presStyleCnt="0"/>
      <dgm:spPr/>
    </dgm:pt>
    <dgm:pt modelId="{CCCF1C38-3956-4E15-942D-5EDE6C9DC6DA}" type="pres">
      <dgm:prSet presAssocID="{B6612275-D9CB-48C3-960F-D86B59AB659F}" presName="sibTrans" presStyleLbl="sibTrans2D1" presStyleIdx="0" presStyleCnt="5"/>
      <dgm:spPr>
        <a:prstGeom prst="blockArc">
          <a:avLst>
            <a:gd name="adj1" fmla="val 16142366"/>
            <a:gd name="adj2" fmla="val 20522020"/>
            <a:gd name="adj3" fmla="val 4640"/>
          </a:avLst>
        </a:prstGeom>
      </dgm:spPr>
      <dgm:t>
        <a:bodyPr/>
        <a:lstStyle/>
        <a:p>
          <a:endParaRPr lang="en-US"/>
        </a:p>
      </dgm:t>
    </dgm:pt>
    <dgm:pt modelId="{D80A1C89-2F05-45EB-BD5C-E44EF7F80633}" type="pres">
      <dgm:prSet presAssocID="{FC8AEFF2-D470-42E8-B640-D60277A18841}" presName="node" presStyleLbl="node1" presStyleIdx="1" presStyleCnt="5" custRadScaleRad="100000" custRadScaleInc="-2">
        <dgm:presLayoutVars>
          <dgm:bulletEnabled val="1"/>
        </dgm:presLayoutVars>
      </dgm:prSet>
      <dgm:spPr>
        <a:prstGeom prst="ellipse">
          <a:avLst/>
        </a:prstGeom>
      </dgm:spPr>
      <dgm:t>
        <a:bodyPr/>
        <a:lstStyle/>
        <a:p>
          <a:endParaRPr lang="en-US"/>
        </a:p>
      </dgm:t>
    </dgm:pt>
    <dgm:pt modelId="{73278AB4-2FA5-4461-8055-391D7D8CC338}" type="pres">
      <dgm:prSet presAssocID="{FC8AEFF2-D470-42E8-B640-D60277A18841}" presName="dummy" presStyleCnt="0"/>
      <dgm:spPr/>
    </dgm:pt>
    <dgm:pt modelId="{180A864F-03E9-44B9-BF25-9694AC9A9948}" type="pres">
      <dgm:prSet presAssocID="{38FCDCA2-C08D-491F-81A1-5676AF14AC78}" presName="sibTrans" presStyleLbl="sibTrans2D1" presStyleIdx="1" presStyleCnt="5" custScaleX="102458"/>
      <dgm:spPr>
        <a:prstGeom prst="blockArc">
          <a:avLst>
            <a:gd name="adj1" fmla="val 20520007"/>
            <a:gd name="adj2" fmla="val 3240011"/>
            <a:gd name="adj3" fmla="val 4640"/>
          </a:avLst>
        </a:prstGeom>
      </dgm:spPr>
      <dgm:t>
        <a:bodyPr/>
        <a:lstStyle/>
        <a:p>
          <a:endParaRPr lang="en-US"/>
        </a:p>
      </dgm:t>
    </dgm:pt>
    <dgm:pt modelId="{1742A516-7031-4A80-8762-02491B433B9E}" type="pres">
      <dgm:prSet presAssocID="{51B969BC-ADC9-4B37-9353-D50A1BC18410}" presName="node" presStyleLbl="node1" presStyleIdx="2" presStyleCnt="5" custRadScaleRad="99999" custRadScaleInc="0">
        <dgm:presLayoutVars>
          <dgm:bulletEnabled val="1"/>
        </dgm:presLayoutVars>
      </dgm:prSet>
      <dgm:spPr>
        <a:prstGeom prst="ellipse">
          <a:avLst/>
        </a:prstGeom>
      </dgm:spPr>
      <dgm:t>
        <a:bodyPr/>
        <a:lstStyle/>
        <a:p>
          <a:endParaRPr lang="en-US"/>
        </a:p>
      </dgm:t>
    </dgm:pt>
    <dgm:pt modelId="{E77C4C73-5EB8-4E0E-8CDD-E2638F736053}" type="pres">
      <dgm:prSet presAssocID="{51B969BC-ADC9-4B37-9353-D50A1BC18410}" presName="dummy" presStyleCnt="0"/>
      <dgm:spPr/>
    </dgm:pt>
    <dgm:pt modelId="{0CBF4CE5-24E5-4C7C-A1C6-A1BE1AC36254}" type="pres">
      <dgm:prSet presAssocID="{A00D0C14-6F90-43E9-91FC-D443FFCFDEF7}" presName="sibTrans" presStyleLbl="sibTrans2D1" presStyleIdx="2" presStyleCnt="5"/>
      <dgm:spPr>
        <a:prstGeom prst="blockArc">
          <a:avLst>
            <a:gd name="adj1" fmla="val 3239989"/>
            <a:gd name="adj2" fmla="val 7559993"/>
            <a:gd name="adj3" fmla="val 4640"/>
          </a:avLst>
        </a:prstGeom>
      </dgm:spPr>
      <dgm:t>
        <a:bodyPr/>
        <a:lstStyle/>
        <a:p>
          <a:endParaRPr lang="en-US"/>
        </a:p>
      </dgm:t>
    </dgm:pt>
    <dgm:pt modelId="{7F24B7B0-D3BA-45EB-BDA9-70598C5E841C}" type="pres">
      <dgm:prSet presAssocID="{65A0F5C9-3C39-467D-9A4F-7C5B244EF79B}" presName="node" presStyleLbl="node1" presStyleIdx="3" presStyleCnt="5" custScaleX="104793" custRadScaleRad="100000" custRadScaleInc="2">
        <dgm:presLayoutVars>
          <dgm:bulletEnabled val="1"/>
        </dgm:presLayoutVars>
      </dgm:prSet>
      <dgm:spPr>
        <a:prstGeom prst="ellipse">
          <a:avLst/>
        </a:prstGeom>
      </dgm:spPr>
      <dgm:t>
        <a:bodyPr/>
        <a:lstStyle/>
        <a:p>
          <a:endParaRPr lang="en-US"/>
        </a:p>
      </dgm:t>
    </dgm:pt>
    <dgm:pt modelId="{37E66C87-0BAB-4C90-B285-ABA13476D887}" type="pres">
      <dgm:prSet presAssocID="{65A0F5C9-3C39-467D-9A4F-7C5B244EF79B}" presName="dummy" presStyleCnt="0"/>
      <dgm:spPr/>
    </dgm:pt>
    <dgm:pt modelId="{87721D42-0F7A-40D0-A7B6-AEFFB2908A25}" type="pres">
      <dgm:prSet presAssocID="{AF1AA394-5713-4E5B-B94F-9CF1D79B5AA7}" presName="sibTrans" presStyleLbl="sibTrans2D1" presStyleIdx="3" presStyleCnt="5"/>
      <dgm:spPr>
        <a:prstGeom prst="blockArc">
          <a:avLst>
            <a:gd name="adj1" fmla="val 7559993"/>
            <a:gd name="adj2" fmla="val 11880003"/>
            <a:gd name="adj3" fmla="val 4640"/>
          </a:avLst>
        </a:prstGeom>
      </dgm:spPr>
      <dgm:t>
        <a:bodyPr/>
        <a:lstStyle/>
        <a:p>
          <a:endParaRPr lang="en-US"/>
        </a:p>
      </dgm:t>
    </dgm:pt>
    <dgm:pt modelId="{4513669E-1FB3-44F0-BDF9-6F2D85F404DA}" type="pres">
      <dgm:prSet presAssocID="{1F2999AB-9509-4A27-B6D5-245D40845523}" presName="node" presStyleLbl="node1" presStyleIdx="4" presStyleCnt="5" custRadScaleRad="100001" custRadScaleInc="1">
        <dgm:presLayoutVars>
          <dgm:bulletEnabled val="1"/>
        </dgm:presLayoutVars>
      </dgm:prSet>
      <dgm:spPr>
        <a:prstGeom prst="ellipse">
          <a:avLst/>
        </a:prstGeom>
      </dgm:spPr>
      <dgm:t>
        <a:bodyPr/>
        <a:lstStyle/>
        <a:p>
          <a:endParaRPr lang="en-US"/>
        </a:p>
      </dgm:t>
    </dgm:pt>
    <dgm:pt modelId="{5D030C8C-24A8-4F75-9430-063C1D7EEACD}" type="pres">
      <dgm:prSet presAssocID="{1F2999AB-9509-4A27-B6D5-245D40845523}" presName="dummy" presStyleCnt="0"/>
      <dgm:spPr/>
    </dgm:pt>
    <dgm:pt modelId="{BD4E3423-39E8-4C4B-9468-3157300E6323}" type="pres">
      <dgm:prSet presAssocID="{EE7CCA25-0F93-4C0D-8C8A-625AAE761BA0}" presName="sibTrans" presStyleLbl="sibTrans2D1" presStyleIdx="4" presStyleCnt="5"/>
      <dgm:spPr>
        <a:prstGeom prst="blockArc">
          <a:avLst>
            <a:gd name="adj1" fmla="val 11877954"/>
            <a:gd name="adj2" fmla="val 16141130"/>
            <a:gd name="adj3" fmla="val 4640"/>
          </a:avLst>
        </a:prstGeom>
      </dgm:spPr>
      <dgm:t>
        <a:bodyPr/>
        <a:lstStyle/>
        <a:p>
          <a:endParaRPr lang="en-US"/>
        </a:p>
      </dgm:t>
    </dgm:pt>
  </dgm:ptLst>
  <dgm:cxnLst>
    <dgm:cxn modelId="{E9A77B9B-7470-48B0-BD0D-282C55DE9EE6}" srcId="{C7276B99-B34E-44F9-A6B4-0CA2B934D4B0}" destId="{0246C577-1A3C-4F02-85E8-EE3BC78BC8C0}" srcOrd="0" destOrd="0" parTransId="{C3C5F41E-D051-4B22-9478-A0988EE539D6}" sibTransId="{7DDA2768-7BA8-483F-805F-0973EE08CA49}"/>
    <dgm:cxn modelId="{E744DE5A-2CED-49B1-92B3-E5385B747862}" type="presOf" srcId="{A00D0C14-6F90-43E9-91FC-D443FFCFDEF7}" destId="{0CBF4CE5-24E5-4C7C-A1C6-A1BE1AC36254}" srcOrd="0" destOrd="0" presId="urn:microsoft.com/office/officeart/2005/8/layout/radial6"/>
    <dgm:cxn modelId="{88BBA4F6-7059-4E3E-B389-56B9C722192A}" type="presOf" srcId="{38FCDCA2-C08D-491F-81A1-5676AF14AC78}" destId="{180A864F-03E9-44B9-BF25-9694AC9A9948}" srcOrd="0" destOrd="0" presId="urn:microsoft.com/office/officeart/2005/8/layout/radial6"/>
    <dgm:cxn modelId="{6010A2DB-CC62-4214-B4AB-7BB7573A91EB}" type="presOf" srcId="{65A0F5C9-3C39-467D-9A4F-7C5B244EF79B}" destId="{7F24B7B0-D3BA-45EB-BDA9-70598C5E841C}" srcOrd="0" destOrd="0" presId="urn:microsoft.com/office/officeart/2005/8/layout/radial6"/>
    <dgm:cxn modelId="{5CEAF7DD-BA82-44B5-83BA-23B0472F393E}" type="presOf" srcId="{1F2999AB-9509-4A27-B6D5-245D40845523}" destId="{4513669E-1FB3-44F0-BDF9-6F2D85F404DA}" srcOrd="0" destOrd="0" presId="urn:microsoft.com/office/officeart/2005/8/layout/radial6"/>
    <dgm:cxn modelId="{C768ED74-10F9-45C4-9FAE-305ABC37F320}" srcId="{0246C577-1A3C-4F02-85E8-EE3BC78BC8C0}" destId="{9D83F5C8-2261-4900-B98E-AD5D93CD782C}" srcOrd="0" destOrd="0" parTransId="{E7868EAD-0052-4E6A-A912-BACFB707C0DE}" sibTransId="{B6612275-D9CB-48C3-960F-D86B59AB659F}"/>
    <dgm:cxn modelId="{5DB2E77A-6F2B-4DEA-B4BE-DDF7BCCF28BC}" type="presOf" srcId="{AF1AA394-5713-4E5B-B94F-9CF1D79B5AA7}" destId="{87721D42-0F7A-40D0-A7B6-AEFFB2908A25}" srcOrd="0" destOrd="0" presId="urn:microsoft.com/office/officeart/2005/8/layout/radial6"/>
    <dgm:cxn modelId="{733BE5FF-6A5A-494C-8C05-A50BC338A8D3}" srcId="{0246C577-1A3C-4F02-85E8-EE3BC78BC8C0}" destId="{1F2999AB-9509-4A27-B6D5-245D40845523}" srcOrd="4" destOrd="0" parTransId="{51F2BE1C-FA9F-4133-A572-0A1096EA0CB6}" sibTransId="{EE7CCA25-0F93-4C0D-8C8A-625AAE761BA0}"/>
    <dgm:cxn modelId="{73C76A8B-8489-4389-9983-485298690659}" type="presOf" srcId="{9D83F5C8-2261-4900-B98E-AD5D93CD782C}" destId="{3DDD2E6B-08AA-4351-92B6-8202EA90016A}" srcOrd="0" destOrd="0" presId="urn:microsoft.com/office/officeart/2005/8/layout/radial6"/>
    <dgm:cxn modelId="{BD4A16A4-D631-451A-BC29-94C280C7344A}" srcId="{0246C577-1A3C-4F02-85E8-EE3BC78BC8C0}" destId="{51B969BC-ADC9-4B37-9353-D50A1BC18410}" srcOrd="2" destOrd="0" parTransId="{F4A2D466-115F-4C13-A91B-EDBBB683A494}" sibTransId="{A00D0C14-6F90-43E9-91FC-D443FFCFDEF7}"/>
    <dgm:cxn modelId="{62AB5EE0-5CD3-46D4-9AB8-F29409E18599}" type="presOf" srcId="{C7276B99-B34E-44F9-A6B4-0CA2B934D4B0}" destId="{3F7B381F-7563-4C72-92EA-07C2A4A365D7}" srcOrd="0" destOrd="0" presId="urn:microsoft.com/office/officeart/2005/8/layout/radial6"/>
    <dgm:cxn modelId="{E158CAC5-8272-4D5E-8092-551A3C5B842B}" type="presOf" srcId="{B6612275-D9CB-48C3-960F-D86B59AB659F}" destId="{CCCF1C38-3956-4E15-942D-5EDE6C9DC6DA}" srcOrd="0" destOrd="0" presId="urn:microsoft.com/office/officeart/2005/8/layout/radial6"/>
    <dgm:cxn modelId="{85437BF8-DEEC-4E3D-B9DE-6485FEC8B3E8}" srcId="{0246C577-1A3C-4F02-85E8-EE3BC78BC8C0}" destId="{65A0F5C9-3C39-467D-9A4F-7C5B244EF79B}" srcOrd="3" destOrd="0" parTransId="{CF4A623C-F083-45E0-89DA-0927601BC18D}" sibTransId="{AF1AA394-5713-4E5B-B94F-9CF1D79B5AA7}"/>
    <dgm:cxn modelId="{E7D0B7F5-7437-4381-8ED3-2398166D7E0B}" type="presOf" srcId="{0246C577-1A3C-4F02-85E8-EE3BC78BC8C0}" destId="{1063EB47-61D5-4D65-99DC-A0ED4D119A97}" srcOrd="0" destOrd="0" presId="urn:microsoft.com/office/officeart/2005/8/layout/radial6"/>
    <dgm:cxn modelId="{B924A43D-F4D4-4021-9BF2-D5ABEDA9AF6F}" type="presOf" srcId="{51B969BC-ADC9-4B37-9353-D50A1BC18410}" destId="{1742A516-7031-4A80-8762-02491B433B9E}" srcOrd="0" destOrd="0" presId="urn:microsoft.com/office/officeart/2005/8/layout/radial6"/>
    <dgm:cxn modelId="{39B7EE66-3FF2-406B-9BE8-3BCEE2B5E27C}" type="presOf" srcId="{EE7CCA25-0F93-4C0D-8C8A-625AAE761BA0}" destId="{BD4E3423-39E8-4C4B-9468-3157300E6323}" srcOrd="0" destOrd="0" presId="urn:microsoft.com/office/officeart/2005/8/layout/radial6"/>
    <dgm:cxn modelId="{025768AA-E3DB-48FC-9B2C-4D7BC2E35B22}" type="presOf" srcId="{FC8AEFF2-D470-42E8-B640-D60277A18841}" destId="{D80A1C89-2F05-45EB-BD5C-E44EF7F80633}" srcOrd="0" destOrd="0" presId="urn:microsoft.com/office/officeart/2005/8/layout/radial6"/>
    <dgm:cxn modelId="{48793C27-DABF-4D35-8221-AB2CCEC58C70}" srcId="{0246C577-1A3C-4F02-85E8-EE3BC78BC8C0}" destId="{FC8AEFF2-D470-42E8-B640-D60277A18841}" srcOrd="1" destOrd="0" parTransId="{5C6CE42D-F699-4A3F-843D-178AFB4C6CBC}" sibTransId="{38FCDCA2-C08D-491F-81A1-5676AF14AC78}"/>
    <dgm:cxn modelId="{D5C28D02-CF6E-430E-A4E5-C7B7573188FB}" type="presParOf" srcId="{3F7B381F-7563-4C72-92EA-07C2A4A365D7}" destId="{1063EB47-61D5-4D65-99DC-A0ED4D119A97}" srcOrd="0" destOrd="0" presId="urn:microsoft.com/office/officeart/2005/8/layout/radial6"/>
    <dgm:cxn modelId="{4842AE39-0809-4F59-87F1-2306865EA12A}" type="presParOf" srcId="{3F7B381F-7563-4C72-92EA-07C2A4A365D7}" destId="{3DDD2E6B-08AA-4351-92B6-8202EA90016A}" srcOrd="1" destOrd="0" presId="urn:microsoft.com/office/officeart/2005/8/layout/radial6"/>
    <dgm:cxn modelId="{AB6EADEA-5FAA-4F13-A232-58C5A8FEFA4D}" type="presParOf" srcId="{3F7B381F-7563-4C72-92EA-07C2A4A365D7}" destId="{AD01F71A-79FF-4A51-BAF5-12285D9CE40F}" srcOrd="2" destOrd="0" presId="urn:microsoft.com/office/officeart/2005/8/layout/radial6"/>
    <dgm:cxn modelId="{527FBB3F-541B-4F62-9834-27FB0EC85A88}" type="presParOf" srcId="{3F7B381F-7563-4C72-92EA-07C2A4A365D7}" destId="{CCCF1C38-3956-4E15-942D-5EDE6C9DC6DA}" srcOrd="3" destOrd="0" presId="urn:microsoft.com/office/officeart/2005/8/layout/radial6"/>
    <dgm:cxn modelId="{69D15FD1-E394-42A9-94BE-E683917C4A27}" type="presParOf" srcId="{3F7B381F-7563-4C72-92EA-07C2A4A365D7}" destId="{D80A1C89-2F05-45EB-BD5C-E44EF7F80633}" srcOrd="4" destOrd="0" presId="urn:microsoft.com/office/officeart/2005/8/layout/radial6"/>
    <dgm:cxn modelId="{B7E448E5-08C6-4DB7-BF91-019E9CDF540B}" type="presParOf" srcId="{3F7B381F-7563-4C72-92EA-07C2A4A365D7}" destId="{73278AB4-2FA5-4461-8055-391D7D8CC338}" srcOrd="5" destOrd="0" presId="urn:microsoft.com/office/officeart/2005/8/layout/radial6"/>
    <dgm:cxn modelId="{13BEEDDB-A319-4254-85F4-EC55482C1004}" type="presParOf" srcId="{3F7B381F-7563-4C72-92EA-07C2A4A365D7}" destId="{180A864F-03E9-44B9-BF25-9694AC9A9948}" srcOrd="6" destOrd="0" presId="urn:microsoft.com/office/officeart/2005/8/layout/radial6"/>
    <dgm:cxn modelId="{F5060655-0AC3-4F24-87D1-541CE826E026}" type="presParOf" srcId="{3F7B381F-7563-4C72-92EA-07C2A4A365D7}" destId="{1742A516-7031-4A80-8762-02491B433B9E}" srcOrd="7" destOrd="0" presId="urn:microsoft.com/office/officeart/2005/8/layout/radial6"/>
    <dgm:cxn modelId="{F5C2ECD0-7AC3-41B4-89D2-DDB4D9456192}" type="presParOf" srcId="{3F7B381F-7563-4C72-92EA-07C2A4A365D7}" destId="{E77C4C73-5EB8-4E0E-8CDD-E2638F736053}" srcOrd="8" destOrd="0" presId="urn:microsoft.com/office/officeart/2005/8/layout/radial6"/>
    <dgm:cxn modelId="{3F4CAE8F-8CE5-4533-97A0-8CCDE37AACCD}" type="presParOf" srcId="{3F7B381F-7563-4C72-92EA-07C2A4A365D7}" destId="{0CBF4CE5-24E5-4C7C-A1C6-A1BE1AC36254}" srcOrd="9" destOrd="0" presId="urn:microsoft.com/office/officeart/2005/8/layout/radial6"/>
    <dgm:cxn modelId="{58088632-253A-45E2-8286-6C081BF69BAE}" type="presParOf" srcId="{3F7B381F-7563-4C72-92EA-07C2A4A365D7}" destId="{7F24B7B0-D3BA-45EB-BDA9-70598C5E841C}" srcOrd="10" destOrd="0" presId="urn:microsoft.com/office/officeart/2005/8/layout/radial6"/>
    <dgm:cxn modelId="{8942E4C0-053A-4BCB-9E31-6A55394AF127}" type="presParOf" srcId="{3F7B381F-7563-4C72-92EA-07C2A4A365D7}" destId="{37E66C87-0BAB-4C90-B285-ABA13476D887}" srcOrd="11" destOrd="0" presId="urn:microsoft.com/office/officeart/2005/8/layout/radial6"/>
    <dgm:cxn modelId="{8AAD51AB-BFAB-45F0-8155-00AECBE34DF0}" type="presParOf" srcId="{3F7B381F-7563-4C72-92EA-07C2A4A365D7}" destId="{87721D42-0F7A-40D0-A7B6-AEFFB2908A25}" srcOrd="12" destOrd="0" presId="urn:microsoft.com/office/officeart/2005/8/layout/radial6"/>
    <dgm:cxn modelId="{165C066B-01C6-48B4-91A4-B9B8661956DF}" type="presParOf" srcId="{3F7B381F-7563-4C72-92EA-07C2A4A365D7}" destId="{4513669E-1FB3-44F0-BDF9-6F2D85F404DA}" srcOrd="13" destOrd="0" presId="urn:microsoft.com/office/officeart/2005/8/layout/radial6"/>
    <dgm:cxn modelId="{AEA0C7F2-FD4D-4F8C-BB5F-73D6060549FE}" type="presParOf" srcId="{3F7B381F-7563-4C72-92EA-07C2A4A365D7}" destId="{5D030C8C-24A8-4F75-9430-063C1D7EEACD}" srcOrd="14" destOrd="0" presId="urn:microsoft.com/office/officeart/2005/8/layout/radial6"/>
    <dgm:cxn modelId="{C1642DFF-A08B-47F7-B18B-EC5631A6081A}" type="presParOf" srcId="{3F7B381F-7563-4C72-92EA-07C2A4A365D7}" destId="{BD4E3423-39E8-4C4B-9468-3157300E6323}"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E3423-39E8-4C4B-9468-3157300E6323}">
      <dsp:nvSpPr>
        <dsp:cNvPr id="0" name=""/>
        <dsp:cNvSpPr/>
      </dsp:nvSpPr>
      <dsp:spPr>
        <a:xfrm>
          <a:off x="2201502" y="536091"/>
          <a:ext cx="3582941" cy="3582941"/>
        </a:xfrm>
        <a:prstGeom prst="blockArc">
          <a:avLst>
            <a:gd name="adj1" fmla="val 11877954"/>
            <a:gd name="adj2" fmla="val 16141130"/>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7721D42-0F7A-40D0-A7B6-AEFFB2908A25}">
      <dsp:nvSpPr>
        <dsp:cNvPr id="0" name=""/>
        <dsp:cNvSpPr/>
      </dsp:nvSpPr>
      <dsp:spPr>
        <a:xfrm>
          <a:off x="2201180" y="537083"/>
          <a:ext cx="3582941" cy="3582941"/>
        </a:xfrm>
        <a:prstGeom prst="blockArc">
          <a:avLst>
            <a:gd name="adj1" fmla="val 7559993"/>
            <a:gd name="adj2" fmla="val 11880003"/>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CBF4CE5-24E5-4C7C-A1C6-A1BE1AC36254}">
      <dsp:nvSpPr>
        <dsp:cNvPr id="0" name=""/>
        <dsp:cNvSpPr/>
      </dsp:nvSpPr>
      <dsp:spPr>
        <a:xfrm>
          <a:off x="2201180" y="537083"/>
          <a:ext cx="3582941" cy="3582941"/>
        </a:xfrm>
        <a:prstGeom prst="blockArc">
          <a:avLst>
            <a:gd name="adj1" fmla="val 3239989"/>
            <a:gd name="adj2" fmla="val 7559993"/>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80A864F-03E9-44B9-BF25-9694AC9A9948}">
      <dsp:nvSpPr>
        <dsp:cNvPr id="0" name=""/>
        <dsp:cNvSpPr/>
      </dsp:nvSpPr>
      <dsp:spPr>
        <a:xfrm>
          <a:off x="2157155" y="537076"/>
          <a:ext cx="3671010" cy="3582941"/>
        </a:xfrm>
        <a:prstGeom prst="blockArc">
          <a:avLst>
            <a:gd name="adj1" fmla="val 20520007"/>
            <a:gd name="adj2" fmla="val 3240011"/>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CCF1C38-3956-4E15-942D-5EDE6C9DC6DA}">
      <dsp:nvSpPr>
        <dsp:cNvPr id="0" name=""/>
        <dsp:cNvSpPr/>
      </dsp:nvSpPr>
      <dsp:spPr>
        <a:xfrm>
          <a:off x="2200873" y="536102"/>
          <a:ext cx="3582941" cy="3582941"/>
        </a:xfrm>
        <a:prstGeom prst="blockArc">
          <a:avLst>
            <a:gd name="adj1" fmla="val 16142366"/>
            <a:gd name="adj2" fmla="val 20522020"/>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63EB47-61D5-4D65-99DC-A0ED4D119A97}">
      <dsp:nvSpPr>
        <dsp:cNvPr id="0" name=""/>
        <dsp:cNvSpPr/>
      </dsp:nvSpPr>
      <dsp:spPr>
        <a:xfrm>
          <a:off x="3176513" y="1536211"/>
          <a:ext cx="1649314" cy="1649314"/>
        </a:xfrm>
        <a:prstGeom prst="ellips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Calibri"/>
              <a:ea typeface="+mn-ea"/>
              <a:cs typeface="+mn-cs"/>
            </a:rPr>
            <a:t>Assessment</a:t>
          </a:r>
        </a:p>
      </dsp:txBody>
      <dsp:txXfrm>
        <a:off x="3418049" y="1777747"/>
        <a:ext cx="1166242" cy="1166242"/>
      </dsp:txXfrm>
    </dsp:sp>
    <dsp:sp modelId="{3DDD2E6B-08AA-4351-92B6-8202EA90016A}">
      <dsp:nvSpPr>
        <dsp:cNvPr id="0" name=""/>
        <dsp:cNvSpPr/>
      </dsp:nvSpPr>
      <dsp:spPr>
        <a:xfrm>
          <a:off x="3385748" y="650"/>
          <a:ext cx="1154519" cy="1154519"/>
        </a:xfrm>
        <a:prstGeom prst="ellipse">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solidFill>
                <a:schemeClr val="bg1"/>
              </a:solidFill>
              <a:latin typeface="Calibri"/>
              <a:ea typeface="+mn-ea"/>
              <a:cs typeface="+mn-cs"/>
            </a:rPr>
            <a:t>Personal</a:t>
          </a:r>
          <a:r>
            <a:rPr lang="en-US" sz="1500" kern="1200" dirty="0">
              <a:solidFill>
                <a:schemeClr val="bg1"/>
              </a:solidFill>
              <a:latin typeface="Calibri"/>
              <a:ea typeface="+mn-ea"/>
              <a:cs typeface="+mn-cs"/>
            </a:rPr>
            <a:t> </a:t>
          </a:r>
          <a:r>
            <a:rPr lang="en-US" sz="1400" b="1" kern="1200" dirty="0">
              <a:solidFill>
                <a:schemeClr val="bg1"/>
              </a:solidFill>
              <a:latin typeface="Calibri"/>
              <a:ea typeface="+mn-ea"/>
              <a:cs typeface="+mn-cs"/>
            </a:rPr>
            <a:t>Readiness</a:t>
          </a:r>
        </a:p>
      </dsp:txBody>
      <dsp:txXfrm>
        <a:off x="3554823" y="169725"/>
        <a:ext cx="816369" cy="816369"/>
      </dsp:txXfrm>
    </dsp:sp>
    <dsp:sp modelId="{D80A1C89-2F05-45EB-BD5C-E44EF7F80633}">
      <dsp:nvSpPr>
        <dsp:cNvPr id="0" name=""/>
        <dsp:cNvSpPr/>
      </dsp:nvSpPr>
      <dsp:spPr>
        <a:xfrm>
          <a:off x="5079662" y="1210539"/>
          <a:ext cx="1154519" cy="1154519"/>
        </a:xfrm>
        <a:prstGeom prst="ellipse">
          <a:avLst/>
        </a:prstGeom>
        <a:solidFill>
          <a:srgbClr val="1F497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Calibri"/>
              <a:ea typeface="+mn-ea"/>
              <a:cs typeface="+mn-cs"/>
            </a:rPr>
            <a:t>Idea</a:t>
          </a:r>
        </a:p>
      </dsp:txBody>
      <dsp:txXfrm>
        <a:off x="5248737" y="1379614"/>
        <a:ext cx="816369" cy="816369"/>
      </dsp:txXfrm>
    </dsp:sp>
    <dsp:sp modelId="{1742A516-7031-4A80-8762-02491B433B9E}">
      <dsp:nvSpPr>
        <dsp:cNvPr id="0" name=""/>
        <dsp:cNvSpPr/>
      </dsp:nvSpPr>
      <dsp:spPr>
        <a:xfrm>
          <a:off x="4443965" y="3166996"/>
          <a:ext cx="1154519" cy="1154519"/>
        </a:xfrm>
        <a:prstGeom prst="ellipse">
          <a:avLst/>
        </a:prstGeo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Calibri"/>
              <a:ea typeface="+mn-ea"/>
              <a:cs typeface="+mn-cs"/>
            </a:rPr>
            <a:t>Market</a:t>
          </a:r>
        </a:p>
      </dsp:txBody>
      <dsp:txXfrm>
        <a:off x="4613040" y="3336071"/>
        <a:ext cx="816369" cy="816369"/>
      </dsp:txXfrm>
    </dsp:sp>
    <dsp:sp modelId="{7F24B7B0-D3BA-45EB-BDA9-70598C5E841C}">
      <dsp:nvSpPr>
        <dsp:cNvPr id="0" name=""/>
        <dsp:cNvSpPr/>
      </dsp:nvSpPr>
      <dsp:spPr>
        <a:xfrm>
          <a:off x="2386824" y="3167001"/>
          <a:ext cx="1154519" cy="1154519"/>
        </a:xfrm>
        <a:prstGeom prst="ellipse">
          <a:avLst/>
        </a:prstGeo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Calibri"/>
              <a:ea typeface="+mn-ea"/>
              <a:cs typeface="+mn-cs"/>
            </a:rPr>
            <a:t>Organization</a:t>
          </a:r>
        </a:p>
      </dsp:txBody>
      <dsp:txXfrm>
        <a:off x="2555899" y="3336076"/>
        <a:ext cx="816369" cy="816369"/>
      </dsp:txXfrm>
    </dsp:sp>
    <dsp:sp modelId="{4513669E-1FB3-44F0-BDF9-6F2D85F404DA}">
      <dsp:nvSpPr>
        <dsp:cNvPr id="0" name=""/>
        <dsp:cNvSpPr/>
      </dsp:nvSpPr>
      <dsp:spPr>
        <a:xfrm>
          <a:off x="1751130" y="1210541"/>
          <a:ext cx="1154519" cy="1154519"/>
        </a:xfrm>
        <a:prstGeom prst="ellipse">
          <a:avLst/>
        </a:prstGeo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Financial</a:t>
          </a:r>
        </a:p>
      </dsp:txBody>
      <dsp:txXfrm>
        <a:off x="1920205" y="1379616"/>
        <a:ext cx="816369" cy="816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E3423-39E8-4C4B-9468-3157300E6323}">
      <dsp:nvSpPr>
        <dsp:cNvPr id="0" name=""/>
        <dsp:cNvSpPr/>
      </dsp:nvSpPr>
      <dsp:spPr>
        <a:xfrm>
          <a:off x="2201502" y="536091"/>
          <a:ext cx="3582941" cy="3582941"/>
        </a:xfrm>
        <a:prstGeom prst="blockArc">
          <a:avLst>
            <a:gd name="adj1" fmla="val 11877954"/>
            <a:gd name="adj2" fmla="val 16141130"/>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7721D42-0F7A-40D0-A7B6-AEFFB2908A25}">
      <dsp:nvSpPr>
        <dsp:cNvPr id="0" name=""/>
        <dsp:cNvSpPr/>
      </dsp:nvSpPr>
      <dsp:spPr>
        <a:xfrm>
          <a:off x="2201180" y="537083"/>
          <a:ext cx="3582941" cy="3582941"/>
        </a:xfrm>
        <a:prstGeom prst="blockArc">
          <a:avLst>
            <a:gd name="adj1" fmla="val 7559993"/>
            <a:gd name="adj2" fmla="val 11880003"/>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CBF4CE5-24E5-4C7C-A1C6-A1BE1AC36254}">
      <dsp:nvSpPr>
        <dsp:cNvPr id="0" name=""/>
        <dsp:cNvSpPr/>
      </dsp:nvSpPr>
      <dsp:spPr>
        <a:xfrm>
          <a:off x="2201180" y="537083"/>
          <a:ext cx="3582941" cy="3582941"/>
        </a:xfrm>
        <a:prstGeom prst="blockArc">
          <a:avLst>
            <a:gd name="adj1" fmla="val 3239989"/>
            <a:gd name="adj2" fmla="val 7559993"/>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80A864F-03E9-44B9-BF25-9694AC9A9948}">
      <dsp:nvSpPr>
        <dsp:cNvPr id="0" name=""/>
        <dsp:cNvSpPr/>
      </dsp:nvSpPr>
      <dsp:spPr>
        <a:xfrm>
          <a:off x="2157155" y="537076"/>
          <a:ext cx="3671010" cy="3582941"/>
        </a:xfrm>
        <a:prstGeom prst="blockArc">
          <a:avLst>
            <a:gd name="adj1" fmla="val 20520007"/>
            <a:gd name="adj2" fmla="val 3240011"/>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CCF1C38-3956-4E15-942D-5EDE6C9DC6DA}">
      <dsp:nvSpPr>
        <dsp:cNvPr id="0" name=""/>
        <dsp:cNvSpPr/>
      </dsp:nvSpPr>
      <dsp:spPr>
        <a:xfrm>
          <a:off x="2200873" y="536102"/>
          <a:ext cx="3582941" cy="3582941"/>
        </a:xfrm>
        <a:prstGeom prst="blockArc">
          <a:avLst>
            <a:gd name="adj1" fmla="val 16142366"/>
            <a:gd name="adj2" fmla="val 20522020"/>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63EB47-61D5-4D65-99DC-A0ED4D119A97}">
      <dsp:nvSpPr>
        <dsp:cNvPr id="0" name=""/>
        <dsp:cNvSpPr/>
      </dsp:nvSpPr>
      <dsp:spPr>
        <a:xfrm>
          <a:off x="3176513" y="1536211"/>
          <a:ext cx="1649314" cy="1649314"/>
        </a:xfrm>
        <a:prstGeom prst="ellips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ysClr val="window" lastClr="FFFFFF"/>
              </a:solidFill>
              <a:latin typeface="Calibri"/>
              <a:ea typeface="+mn-ea"/>
              <a:cs typeface="+mn-cs"/>
            </a:rPr>
            <a:t>Assessment</a:t>
          </a:r>
        </a:p>
      </dsp:txBody>
      <dsp:txXfrm>
        <a:off x="3418049" y="1777747"/>
        <a:ext cx="1166242" cy="1166242"/>
      </dsp:txXfrm>
    </dsp:sp>
    <dsp:sp modelId="{3DDD2E6B-08AA-4351-92B6-8202EA90016A}">
      <dsp:nvSpPr>
        <dsp:cNvPr id="0" name=""/>
        <dsp:cNvSpPr/>
      </dsp:nvSpPr>
      <dsp:spPr>
        <a:xfrm>
          <a:off x="3385748" y="650"/>
          <a:ext cx="1154519" cy="1154519"/>
        </a:xfrm>
        <a:prstGeom prst="ellipse">
          <a:avLst/>
        </a:prstGeom>
        <a:solidFill>
          <a:srgbClr val="1F497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solidFill>
                <a:sysClr val="window" lastClr="FFFFFF"/>
              </a:solidFill>
              <a:latin typeface="Calibri"/>
              <a:ea typeface="+mn-ea"/>
              <a:cs typeface="+mn-cs"/>
            </a:rPr>
            <a:t>Personal </a:t>
          </a:r>
          <a:r>
            <a:rPr lang="en-US" sz="1400" kern="1200" dirty="0">
              <a:solidFill>
                <a:sysClr val="window" lastClr="FFFFFF"/>
              </a:solidFill>
              <a:latin typeface="Calibri"/>
              <a:ea typeface="+mn-ea"/>
              <a:cs typeface="+mn-cs"/>
            </a:rPr>
            <a:t>Readiness</a:t>
          </a:r>
        </a:p>
      </dsp:txBody>
      <dsp:txXfrm>
        <a:off x="3554823" y="169725"/>
        <a:ext cx="816369" cy="816369"/>
      </dsp:txXfrm>
    </dsp:sp>
    <dsp:sp modelId="{D80A1C89-2F05-45EB-BD5C-E44EF7F80633}">
      <dsp:nvSpPr>
        <dsp:cNvPr id="0" name=""/>
        <dsp:cNvSpPr/>
      </dsp:nvSpPr>
      <dsp:spPr>
        <a:xfrm>
          <a:off x="5079662" y="1210539"/>
          <a:ext cx="1154519" cy="1154519"/>
        </a:xfrm>
        <a:prstGeom prst="ellipse">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ysClr val="window" lastClr="FFFFFF"/>
              </a:solidFill>
              <a:latin typeface="Calibri"/>
              <a:ea typeface="+mn-ea"/>
              <a:cs typeface="+mn-cs"/>
            </a:rPr>
            <a:t>Idea</a:t>
          </a:r>
        </a:p>
      </dsp:txBody>
      <dsp:txXfrm>
        <a:off x="5248737" y="1379614"/>
        <a:ext cx="816369" cy="816369"/>
      </dsp:txXfrm>
    </dsp:sp>
    <dsp:sp modelId="{1742A516-7031-4A80-8762-02491B433B9E}">
      <dsp:nvSpPr>
        <dsp:cNvPr id="0" name=""/>
        <dsp:cNvSpPr/>
      </dsp:nvSpPr>
      <dsp:spPr>
        <a:xfrm>
          <a:off x="4443965" y="3166996"/>
          <a:ext cx="1154519" cy="1154519"/>
        </a:xfrm>
        <a:prstGeom prst="ellipse">
          <a:avLst/>
        </a:prstGeo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Calibri"/>
              <a:ea typeface="+mn-ea"/>
              <a:cs typeface="+mn-cs"/>
            </a:rPr>
            <a:t>Market</a:t>
          </a:r>
        </a:p>
      </dsp:txBody>
      <dsp:txXfrm>
        <a:off x="4613040" y="3336071"/>
        <a:ext cx="816369" cy="816369"/>
      </dsp:txXfrm>
    </dsp:sp>
    <dsp:sp modelId="{7F24B7B0-D3BA-45EB-BDA9-70598C5E841C}">
      <dsp:nvSpPr>
        <dsp:cNvPr id="0" name=""/>
        <dsp:cNvSpPr/>
      </dsp:nvSpPr>
      <dsp:spPr>
        <a:xfrm>
          <a:off x="2386824" y="3167001"/>
          <a:ext cx="1154519" cy="1154519"/>
        </a:xfrm>
        <a:prstGeom prst="ellipse">
          <a:avLst/>
        </a:prstGeo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Calibri"/>
              <a:ea typeface="+mn-ea"/>
              <a:cs typeface="+mn-cs"/>
            </a:rPr>
            <a:t>Organization</a:t>
          </a:r>
        </a:p>
      </dsp:txBody>
      <dsp:txXfrm>
        <a:off x="2555899" y="3336076"/>
        <a:ext cx="816369" cy="816369"/>
      </dsp:txXfrm>
    </dsp:sp>
    <dsp:sp modelId="{4513669E-1FB3-44F0-BDF9-6F2D85F404DA}">
      <dsp:nvSpPr>
        <dsp:cNvPr id="0" name=""/>
        <dsp:cNvSpPr/>
      </dsp:nvSpPr>
      <dsp:spPr>
        <a:xfrm>
          <a:off x="1751130" y="1210541"/>
          <a:ext cx="1154519" cy="1154519"/>
        </a:xfrm>
        <a:prstGeom prst="ellipse">
          <a:avLst/>
        </a:prstGeo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Financial</a:t>
          </a:r>
        </a:p>
      </dsp:txBody>
      <dsp:txXfrm>
        <a:off x="1920205" y="1379616"/>
        <a:ext cx="816369" cy="816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E3423-39E8-4C4B-9468-3157300E6323}">
      <dsp:nvSpPr>
        <dsp:cNvPr id="0" name=""/>
        <dsp:cNvSpPr/>
      </dsp:nvSpPr>
      <dsp:spPr>
        <a:xfrm>
          <a:off x="2201502" y="536091"/>
          <a:ext cx="3582941" cy="3582941"/>
        </a:xfrm>
        <a:prstGeom prst="blockArc">
          <a:avLst>
            <a:gd name="adj1" fmla="val 11877954"/>
            <a:gd name="adj2" fmla="val 16141130"/>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7721D42-0F7A-40D0-A7B6-AEFFB2908A25}">
      <dsp:nvSpPr>
        <dsp:cNvPr id="0" name=""/>
        <dsp:cNvSpPr/>
      </dsp:nvSpPr>
      <dsp:spPr>
        <a:xfrm>
          <a:off x="2201180" y="537083"/>
          <a:ext cx="3582941" cy="3582941"/>
        </a:xfrm>
        <a:prstGeom prst="blockArc">
          <a:avLst>
            <a:gd name="adj1" fmla="val 7559993"/>
            <a:gd name="adj2" fmla="val 11880003"/>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CBF4CE5-24E5-4C7C-A1C6-A1BE1AC36254}">
      <dsp:nvSpPr>
        <dsp:cNvPr id="0" name=""/>
        <dsp:cNvSpPr/>
      </dsp:nvSpPr>
      <dsp:spPr>
        <a:xfrm>
          <a:off x="2201180" y="537083"/>
          <a:ext cx="3582941" cy="3582941"/>
        </a:xfrm>
        <a:prstGeom prst="blockArc">
          <a:avLst>
            <a:gd name="adj1" fmla="val 3239989"/>
            <a:gd name="adj2" fmla="val 7559993"/>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80A864F-03E9-44B9-BF25-9694AC9A9948}">
      <dsp:nvSpPr>
        <dsp:cNvPr id="0" name=""/>
        <dsp:cNvSpPr/>
      </dsp:nvSpPr>
      <dsp:spPr>
        <a:xfrm>
          <a:off x="2157155" y="537076"/>
          <a:ext cx="3671010" cy="3582941"/>
        </a:xfrm>
        <a:prstGeom prst="blockArc">
          <a:avLst>
            <a:gd name="adj1" fmla="val 20520007"/>
            <a:gd name="adj2" fmla="val 3240011"/>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CCF1C38-3956-4E15-942D-5EDE6C9DC6DA}">
      <dsp:nvSpPr>
        <dsp:cNvPr id="0" name=""/>
        <dsp:cNvSpPr/>
      </dsp:nvSpPr>
      <dsp:spPr>
        <a:xfrm>
          <a:off x="2200873" y="536102"/>
          <a:ext cx="3582941" cy="3582941"/>
        </a:xfrm>
        <a:prstGeom prst="blockArc">
          <a:avLst>
            <a:gd name="adj1" fmla="val 16142366"/>
            <a:gd name="adj2" fmla="val 20522020"/>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63EB47-61D5-4D65-99DC-A0ED4D119A97}">
      <dsp:nvSpPr>
        <dsp:cNvPr id="0" name=""/>
        <dsp:cNvSpPr/>
      </dsp:nvSpPr>
      <dsp:spPr>
        <a:xfrm>
          <a:off x="3176513" y="1536211"/>
          <a:ext cx="1649314" cy="1649314"/>
        </a:xfrm>
        <a:prstGeom prst="ellips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ysClr val="window" lastClr="FFFFFF"/>
              </a:solidFill>
              <a:latin typeface="Calibri"/>
              <a:ea typeface="+mn-ea"/>
              <a:cs typeface="+mn-cs"/>
            </a:rPr>
            <a:t>Assessment</a:t>
          </a:r>
        </a:p>
      </dsp:txBody>
      <dsp:txXfrm>
        <a:off x="3418049" y="1777747"/>
        <a:ext cx="1166242" cy="1166242"/>
      </dsp:txXfrm>
    </dsp:sp>
    <dsp:sp modelId="{3DDD2E6B-08AA-4351-92B6-8202EA90016A}">
      <dsp:nvSpPr>
        <dsp:cNvPr id="0" name=""/>
        <dsp:cNvSpPr/>
      </dsp:nvSpPr>
      <dsp:spPr>
        <a:xfrm>
          <a:off x="3385748" y="650"/>
          <a:ext cx="1154519" cy="1154519"/>
        </a:xfrm>
        <a:prstGeom prst="ellipse">
          <a:avLst/>
        </a:prstGeom>
        <a:solidFill>
          <a:srgbClr val="1F497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solidFill>
                <a:sysClr val="window" lastClr="FFFFFF"/>
              </a:solidFill>
              <a:latin typeface="Calibri"/>
              <a:ea typeface="+mn-ea"/>
              <a:cs typeface="+mn-cs"/>
            </a:rPr>
            <a:t>Personal </a:t>
          </a:r>
          <a:r>
            <a:rPr lang="en-US" sz="1400" kern="1200" dirty="0">
              <a:solidFill>
                <a:sysClr val="window" lastClr="FFFFFF"/>
              </a:solidFill>
              <a:latin typeface="Calibri"/>
              <a:ea typeface="+mn-ea"/>
              <a:cs typeface="+mn-cs"/>
            </a:rPr>
            <a:t>Readiness</a:t>
          </a:r>
        </a:p>
      </dsp:txBody>
      <dsp:txXfrm>
        <a:off x="3554823" y="169725"/>
        <a:ext cx="816369" cy="816369"/>
      </dsp:txXfrm>
    </dsp:sp>
    <dsp:sp modelId="{D80A1C89-2F05-45EB-BD5C-E44EF7F80633}">
      <dsp:nvSpPr>
        <dsp:cNvPr id="0" name=""/>
        <dsp:cNvSpPr/>
      </dsp:nvSpPr>
      <dsp:spPr>
        <a:xfrm>
          <a:off x="5079662" y="1210539"/>
          <a:ext cx="1154519" cy="1154519"/>
        </a:xfrm>
        <a:prstGeom prst="ellips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a:solidFill>
                <a:sysClr val="window" lastClr="FFFFFF"/>
              </a:solidFill>
              <a:latin typeface="Calibri"/>
              <a:ea typeface="+mn-ea"/>
              <a:cs typeface="+mn-cs"/>
            </a:rPr>
            <a:t>Idea</a:t>
          </a:r>
        </a:p>
      </dsp:txBody>
      <dsp:txXfrm>
        <a:off x="5248737" y="1379614"/>
        <a:ext cx="816369" cy="816369"/>
      </dsp:txXfrm>
    </dsp:sp>
    <dsp:sp modelId="{1742A516-7031-4A80-8762-02491B433B9E}">
      <dsp:nvSpPr>
        <dsp:cNvPr id="0" name=""/>
        <dsp:cNvSpPr/>
      </dsp:nvSpPr>
      <dsp:spPr>
        <a:xfrm>
          <a:off x="4443965" y="3166996"/>
          <a:ext cx="1154519" cy="1154519"/>
        </a:xfrm>
        <a:prstGeom prst="ellipse">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ysClr val="window" lastClr="FFFFFF"/>
              </a:solidFill>
              <a:latin typeface="Calibri"/>
              <a:ea typeface="+mn-ea"/>
              <a:cs typeface="+mn-cs"/>
            </a:rPr>
            <a:t>Market</a:t>
          </a:r>
        </a:p>
      </dsp:txBody>
      <dsp:txXfrm>
        <a:off x="4613040" y="3336071"/>
        <a:ext cx="816369" cy="816369"/>
      </dsp:txXfrm>
    </dsp:sp>
    <dsp:sp modelId="{7F24B7B0-D3BA-45EB-BDA9-70598C5E841C}">
      <dsp:nvSpPr>
        <dsp:cNvPr id="0" name=""/>
        <dsp:cNvSpPr/>
      </dsp:nvSpPr>
      <dsp:spPr>
        <a:xfrm>
          <a:off x="2386824" y="3167001"/>
          <a:ext cx="1154519" cy="1154519"/>
        </a:xfrm>
        <a:prstGeom prst="ellipse">
          <a:avLst/>
        </a:prstGeo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Calibri"/>
              <a:ea typeface="+mn-ea"/>
              <a:cs typeface="+mn-cs"/>
            </a:rPr>
            <a:t>Organization</a:t>
          </a:r>
        </a:p>
      </dsp:txBody>
      <dsp:txXfrm>
        <a:off x="2555899" y="3336076"/>
        <a:ext cx="816369" cy="816369"/>
      </dsp:txXfrm>
    </dsp:sp>
    <dsp:sp modelId="{4513669E-1FB3-44F0-BDF9-6F2D85F404DA}">
      <dsp:nvSpPr>
        <dsp:cNvPr id="0" name=""/>
        <dsp:cNvSpPr/>
      </dsp:nvSpPr>
      <dsp:spPr>
        <a:xfrm>
          <a:off x="1751130" y="1210541"/>
          <a:ext cx="1154519" cy="1154519"/>
        </a:xfrm>
        <a:prstGeom prst="ellipse">
          <a:avLst/>
        </a:prstGeo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Financial</a:t>
          </a:r>
        </a:p>
      </dsp:txBody>
      <dsp:txXfrm>
        <a:off x="1920205" y="1379616"/>
        <a:ext cx="816369" cy="816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E3423-39E8-4C4B-9468-3157300E6323}">
      <dsp:nvSpPr>
        <dsp:cNvPr id="0" name=""/>
        <dsp:cNvSpPr/>
      </dsp:nvSpPr>
      <dsp:spPr>
        <a:xfrm>
          <a:off x="2201502" y="536091"/>
          <a:ext cx="3582941" cy="3582941"/>
        </a:xfrm>
        <a:prstGeom prst="blockArc">
          <a:avLst>
            <a:gd name="adj1" fmla="val 11877954"/>
            <a:gd name="adj2" fmla="val 16141130"/>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7721D42-0F7A-40D0-A7B6-AEFFB2908A25}">
      <dsp:nvSpPr>
        <dsp:cNvPr id="0" name=""/>
        <dsp:cNvSpPr/>
      </dsp:nvSpPr>
      <dsp:spPr>
        <a:xfrm>
          <a:off x="2201180" y="537083"/>
          <a:ext cx="3582941" cy="3582941"/>
        </a:xfrm>
        <a:prstGeom prst="blockArc">
          <a:avLst>
            <a:gd name="adj1" fmla="val 7559993"/>
            <a:gd name="adj2" fmla="val 11880003"/>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CBF4CE5-24E5-4C7C-A1C6-A1BE1AC36254}">
      <dsp:nvSpPr>
        <dsp:cNvPr id="0" name=""/>
        <dsp:cNvSpPr/>
      </dsp:nvSpPr>
      <dsp:spPr>
        <a:xfrm>
          <a:off x="2201180" y="537083"/>
          <a:ext cx="3582941" cy="3582941"/>
        </a:xfrm>
        <a:prstGeom prst="blockArc">
          <a:avLst>
            <a:gd name="adj1" fmla="val 3239989"/>
            <a:gd name="adj2" fmla="val 7559993"/>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80A864F-03E9-44B9-BF25-9694AC9A9948}">
      <dsp:nvSpPr>
        <dsp:cNvPr id="0" name=""/>
        <dsp:cNvSpPr/>
      </dsp:nvSpPr>
      <dsp:spPr>
        <a:xfrm>
          <a:off x="2157155" y="537076"/>
          <a:ext cx="3671010" cy="3582941"/>
        </a:xfrm>
        <a:prstGeom prst="blockArc">
          <a:avLst>
            <a:gd name="adj1" fmla="val 20520007"/>
            <a:gd name="adj2" fmla="val 3240011"/>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CCF1C38-3956-4E15-942D-5EDE6C9DC6DA}">
      <dsp:nvSpPr>
        <dsp:cNvPr id="0" name=""/>
        <dsp:cNvSpPr/>
      </dsp:nvSpPr>
      <dsp:spPr>
        <a:xfrm>
          <a:off x="2200873" y="536102"/>
          <a:ext cx="3582941" cy="3582941"/>
        </a:xfrm>
        <a:prstGeom prst="blockArc">
          <a:avLst>
            <a:gd name="adj1" fmla="val 16142366"/>
            <a:gd name="adj2" fmla="val 20522020"/>
            <a:gd name="adj3" fmla="val 464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63EB47-61D5-4D65-99DC-A0ED4D119A97}">
      <dsp:nvSpPr>
        <dsp:cNvPr id="0" name=""/>
        <dsp:cNvSpPr/>
      </dsp:nvSpPr>
      <dsp:spPr>
        <a:xfrm>
          <a:off x="3176513" y="1536211"/>
          <a:ext cx="1649314" cy="1649314"/>
        </a:xfrm>
        <a:prstGeom prst="ellips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ysClr val="window" lastClr="FFFFFF"/>
              </a:solidFill>
              <a:latin typeface="Calibri"/>
              <a:ea typeface="+mn-ea"/>
              <a:cs typeface="+mn-cs"/>
            </a:rPr>
            <a:t>Assessment</a:t>
          </a:r>
        </a:p>
      </dsp:txBody>
      <dsp:txXfrm>
        <a:off x="3418049" y="1777747"/>
        <a:ext cx="1166242" cy="1166242"/>
      </dsp:txXfrm>
    </dsp:sp>
    <dsp:sp modelId="{3DDD2E6B-08AA-4351-92B6-8202EA90016A}">
      <dsp:nvSpPr>
        <dsp:cNvPr id="0" name=""/>
        <dsp:cNvSpPr/>
      </dsp:nvSpPr>
      <dsp:spPr>
        <a:xfrm>
          <a:off x="3385748" y="650"/>
          <a:ext cx="1154519" cy="1154519"/>
        </a:xfrm>
        <a:prstGeom prst="ellipse">
          <a:avLst/>
        </a:prstGeom>
        <a:solidFill>
          <a:srgbClr val="1F497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solidFill>
                <a:sysClr val="window" lastClr="FFFFFF"/>
              </a:solidFill>
              <a:latin typeface="Calibri"/>
              <a:ea typeface="+mn-ea"/>
              <a:cs typeface="+mn-cs"/>
            </a:rPr>
            <a:t>Personal </a:t>
          </a:r>
          <a:r>
            <a:rPr lang="en-US" sz="1400" kern="1200" dirty="0">
              <a:solidFill>
                <a:sysClr val="window" lastClr="FFFFFF"/>
              </a:solidFill>
              <a:latin typeface="Calibri"/>
              <a:ea typeface="+mn-ea"/>
              <a:cs typeface="+mn-cs"/>
            </a:rPr>
            <a:t>Readiness</a:t>
          </a:r>
        </a:p>
      </dsp:txBody>
      <dsp:txXfrm>
        <a:off x="3554823" y="169725"/>
        <a:ext cx="816369" cy="816369"/>
      </dsp:txXfrm>
    </dsp:sp>
    <dsp:sp modelId="{D80A1C89-2F05-45EB-BD5C-E44EF7F80633}">
      <dsp:nvSpPr>
        <dsp:cNvPr id="0" name=""/>
        <dsp:cNvSpPr/>
      </dsp:nvSpPr>
      <dsp:spPr>
        <a:xfrm>
          <a:off x="5079662" y="1210539"/>
          <a:ext cx="1154519" cy="1154519"/>
        </a:xfrm>
        <a:prstGeom prst="ellips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a:solidFill>
                <a:sysClr val="window" lastClr="FFFFFF"/>
              </a:solidFill>
              <a:latin typeface="Calibri"/>
              <a:ea typeface="+mn-ea"/>
              <a:cs typeface="+mn-cs"/>
            </a:rPr>
            <a:t>Idea</a:t>
          </a:r>
        </a:p>
      </dsp:txBody>
      <dsp:txXfrm>
        <a:off x="5248737" y="1379614"/>
        <a:ext cx="816369" cy="816369"/>
      </dsp:txXfrm>
    </dsp:sp>
    <dsp:sp modelId="{1742A516-7031-4A80-8762-02491B433B9E}">
      <dsp:nvSpPr>
        <dsp:cNvPr id="0" name=""/>
        <dsp:cNvSpPr/>
      </dsp:nvSpPr>
      <dsp:spPr>
        <a:xfrm>
          <a:off x="4443965" y="3166996"/>
          <a:ext cx="1154519" cy="1154519"/>
        </a:xfrm>
        <a:prstGeom prst="ellips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a:solidFill>
                <a:sysClr val="window" lastClr="FFFFFF"/>
              </a:solidFill>
              <a:latin typeface="Calibri"/>
              <a:ea typeface="+mn-ea"/>
              <a:cs typeface="+mn-cs"/>
            </a:rPr>
            <a:t>Market</a:t>
          </a:r>
        </a:p>
      </dsp:txBody>
      <dsp:txXfrm>
        <a:off x="4613040" y="3336071"/>
        <a:ext cx="816369" cy="816369"/>
      </dsp:txXfrm>
    </dsp:sp>
    <dsp:sp modelId="{7F24B7B0-D3BA-45EB-BDA9-70598C5E841C}">
      <dsp:nvSpPr>
        <dsp:cNvPr id="0" name=""/>
        <dsp:cNvSpPr/>
      </dsp:nvSpPr>
      <dsp:spPr>
        <a:xfrm>
          <a:off x="2359155" y="3167001"/>
          <a:ext cx="1209856" cy="1154519"/>
        </a:xfrm>
        <a:prstGeom prst="ellipse">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ysClr val="window" lastClr="FFFFFF"/>
              </a:solidFill>
              <a:latin typeface="Calibri"/>
              <a:ea typeface="+mn-ea"/>
              <a:cs typeface="+mn-cs"/>
            </a:rPr>
            <a:t>Organization</a:t>
          </a:r>
        </a:p>
      </dsp:txBody>
      <dsp:txXfrm>
        <a:off x="2536334" y="3336076"/>
        <a:ext cx="855498" cy="816369"/>
      </dsp:txXfrm>
    </dsp:sp>
    <dsp:sp modelId="{4513669E-1FB3-44F0-BDF9-6F2D85F404DA}">
      <dsp:nvSpPr>
        <dsp:cNvPr id="0" name=""/>
        <dsp:cNvSpPr/>
      </dsp:nvSpPr>
      <dsp:spPr>
        <a:xfrm>
          <a:off x="1751130" y="1210541"/>
          <a:ext cx="1154519" cy="1154519"/>
        </a:xfrm>
        <a:prstGeom prst="ellipse">
          <a:avLst/>
        </a:prstGeo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Financial</a:t>
          </a:r>
        </a:p>
      </dsp:txBody>
      <dsp:txXfrm>
        <a:off x="1920205" y="1379616"/>
        <a:ext cx="816369" cy="81636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D5F355-F293-33E2-1FBD-EE5231EE297F}"/>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2119A1-7144-A325-6AC1-43506BB0A927}"/>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9EC7D45-C73C-4E41-872A-54786CFDB094}" type="datetimeFigureOut">
              <a:rPr lang="en-US" smtClean="0"/>
              <a:t>2/26/2024</a:t>
            </a:fld>
            <a:endParaRPr lang="en-US"/>
          </a:p>
        </p:txBody>
      </p:sp>
      <p:sp>
        <p:nvSpPr>
          <p:cNvPr id="4" name="Footer Placeholder 3">
            <a:extLst>
              <a:ext uri="{FF2B5EF4-FFF2-40B4-BE49-F238E27FC236}">
                <a16:creationId xmlns:a16="http://schemas.microsoft.com/office/drawing/2014/main" id="{5826DE47-3002-FF23-3EFB-FA24977C2EF4}"/>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413A0C1-40C2-79DC-02F5-D060286C4239}"/>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55B34A2D-D9FB-49B9-A022-CC4ED3276711}"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EA43D3-BBDC-32B2-D1C2-16E91721910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E8EFEA-DA6A-5E35-84E1-945549EC1A52}"/>
              </a:ext>
            </a:extLst>
          </p:cNvPr>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92EE9063-538C-433D-8276-C188EDEEE493}" type="datetimeFigureOut">
              <a:rPr lang="en-US" smtClean="0"/>
              <a:t>2/26/2024</a:t>
            </a:fld>
            <a:endParaRPr lang="en-US"/>
          </a:p>
        </p:txBody>
      </p:sp>
      <p:sp>
        <p:nvSpPr>
          <p:cNvPr id="4" name="Slide Image Placeholder 3">
            <a:extLst>
              <a:ext uri="{FF2B5EF4-FFF2-40B4-BE49-F238E27FC236}">
                <a16:creationId xmlns:a16="http://schemas.microsoft.com/office/drawing/2014/main" id="{3FE3ACEE-0F63-131E-6C39-F4928F350DFB}"/>
              </a:ext>
            </a:extLst>
          </p:cNvPr>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B82AAE53-83FC-96F3-4C25-9F18307E4B29}"/>
              </a:ext>
            </a:extLst>
          </p:cNvPr>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A9FB2FA-E2D2-62CC-E077-E944629CC84E}"/>
              </a:ext>
            </a:extLst>
          </p:cNvPr>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A370586D-139C-1B27-76B1-EEFE9793E1E2}"/>
              </a:ext>
            </a:extLst>
          </p:cNvPr>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5B5ED547-6DFD-4EA1-AF21-D89F8BA3337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nvestopedia.com/terms/c/competitive_advantage.asp"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investopedia.com/terms/m/marketshare.asp"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ucedc.com/entrepreneurship-self-assessmen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cedc.com/training/our-training-servi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cedc.com/government-contracting/"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ucedc.com/loans/loan-products/#sba-7a-community-loans" TargetMode="External"/><Relationship Id="rId13" Type="http://schemas.openxmlformats.org/officeDocument/2006/relationships/hyperlink" Target="https://ucedc.com/prequal/" TargetMode="External"/><Relationship Id="rId3" Type="http://schemas.openxmlformats.org/officeDocument/2006/relationships/hyperlink" Target="https://ucedc.com/loans/loan-products/" TargetMode="External"/><Relationship Id="rId7" Type="http://schemas.openxmlformats.org/officeDocument/2006/relationships/hyperlink" Target="https://ucedc.com/loans/loan-products/#microloans" TargetMode="External"/><Relationship Id="rId12" Type="http://schemas.openxmlformats.org/officeDocument/2006/relationships/hyperlink" Target="https://ucedc.com/prime-lock-loan-progra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ucedc.com/loans/get-started/" TargetMode="External"/><Relationship Id="rId11" Type="http://schemas.openxmlformats.org/officeDocument/2006/relationships/hyperlink" Target="https://ucedc.com/rapid-response-loan-program/" TargetMode="External"/><Relationship Id="rId5" Type="http://schemas.openxmlformats.org/officeDocument/2006/relationships/hyperlink" Target="https://ucedc.com/client-type/loan/" TargetMode="External"/><Relationship Id="rId15" Type="http://schemas.openxmlformats.org/officeDocument/2006/relationships/hyperlink" Target="https://ucedc.com/loans/sba-community-advantage-7a-loans/" TargetMode="External"/><Relationship Id="rId10" Type="http://schemas.openxmlformats.org/officeDocument/2006/relationships/hyperlink" Target="https://ucedc.com/loans/loan-products/#child-care-loans" TargetMode="External"/><Relationship Id="rId4" Type="http://schemas.openxmlformats.org/officeDocument/2006/relationships/hyperlink" Target="https://ucedc.com/loans/are-you-ready-for-a-loan/" TargetMode="External"/><Relationship Id="rId9" Type="http://schemas.openxmlformats.org/officeDocument/2006/relationships/hyperlink" Target="https://ucedc.com/loans/loan-products/#sba-504-commercial" TargetMode="External"/><Relationship Id="rId14" Type="http://schemas.openxmlformats.org/officeDocument/2006/relationships/hyperlink" Target="https://ucedc.com/loans/loan-products/#top"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surveymonkey.com/r/ucedc-assessment" TargetMode="External"/><Relationship Id="rId3" Type="http://schemas.openxmlformats.org/officeDocument/2006/relationships/hyperlink" Target="https://ucedc.com/training/catalog/business-basics/" TargetMode="External"/><Relationship Id="rId7" Type="http://schemas.openxmlformats.org/officeDocument/2006/relationships/hyperlink" Target="http://visitor.r20.constantcontact.com/d.jsp?llr=ohvnwbcab&amp;p=oi&amp;m=1101716182254"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ucedc.com/events/" TargetMode="External"/><Relationship Id="rId5" Type="http://schemas.openxmlformats.org/officeDocument/2006/relationships/hyperlink" Target="https://ucedc.com/client-type/entrepreneurial-training/" TargetMode="External"/><Relationship Id="rId4" Type="http://schemas.openxmlformats.org/officeDocument/2006/relationships/hyperlink" Target="https://ucedc.com/training/catalog/entrepreneurship-10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cedc.com/events/category/free-ptac-semina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ChangeArrowheads="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34">
              <a:defRPr>
                <a:solidFill>
                  <a:schemeClr val="tx1"/>
                </a:solidFill>
                <a:latin typeface="Arial" panose="020B0604020202020204" pitchFamily="34" charset="0"/>
              </a:defRPr>
            </a:lvl1pPr>
            <a:lvl2pPr marL="735269" indent="-281593" defTabSz="921434">
              <a:defRPr>
                <a:solidFill>
                  <a:schemeClr val="tx1"/>
                </a:solidFill>
                <a:latin typeface="Arial" panose="020B0604020202020204" pitchFamily="34" charset="0"/>
              </a:defRPr>
            </a:lvl2pPr>
            <a:lvl3pPr marL="1131064" indent="-225274" defTabSz="921434">
              <a:defRPr>
                <a:solidFill>
                  <a:schemeClr val="tx1"/>
                </a:solidFill>
                <a:latin typeface="Arial" panose="020B0604020202020204" pitchFamily="34" charset="0"/>
              </a:defRPr>
            </a:lvl3pPr>
            <a:lvl4pPr marL="1584740" indent="-225274" defTabSz="921434">
              <a:defRPr>
                <a:solidFill>
                  <a:schemeClr val="tx1"/>
                </a:solidFill>
                <a:latin typeface="Arial" panose="020B0604020202020204" pitchFamily="34" charset="0"/>
              </a:defRPr>
            </a:lvl4pPr>
            <a:lvl5pPr marL="2038417" indent="-225274" defTabSz="921434">
              <a:defRPr>
                <a:solidFill>
                  <a:schemeClr val="tx1"/>
                </a:solidFill>
                <a:latin typeface="Arial" panose="020B0604020202020204" pitchFamily="34" charset="0"/>
              </a:defRPr>
            </a:lvl5pPr>
            <a:lvl6pPr marL="2488965" indent="-225274" defTabSz="921434" eaLnBrk="0" fontAlgn="base" hangingPunct="0">
              <a:spcBef>
                <a:spcPct val="0"/>
              </a:spcBef>
              <a:spcAft>
                <a:spcPct val="0"/>
              </a:spcAft>
              <a:defRPr>
                <a:solidFill>
                  <a:schemeClr val="tx1"/>
                </a:solidFill>
                <a:latin typeface="Arial" panose="020B0604020202020204" pitchFamily="34" charset="0"/>
              </a:defRPr>
            </a:lvl6pPr>
            <a:lvl7pPr marL="2939513" indent="-225274" defTabSz="921434" eaLnBrk="0" fontAlgn="base" hangingPunct="0">
              <a:spcBef>
                <a:spcPct val="0"/>
              </a:spcBef>
              <a:spcAft>
                <a:spcPct val="0"/>
              </a:spcAft>
              <a:defRPr>
                <a:solidFill>
                  <a:schemeClr val="tx1"/>
                </a:solidFill>
                <a:latin typeface="Arial" panose="020B0604020202020204" pitchFamily="34" charset="0"/>
              </a:defRPr>
            </a:lvl7pPr>
            <a:lvl8pPr marL="3390060" indent="-225274" defTabSz="921434" eaLnBrk="0" fontAlgn="base" hangingPunct="0">
              <a:spcBef>
                <a:spcPct val="0"/>
              </a:spcBef>
              <a:spcAft>
                <a:spcPct val="0"/>
              </a:spcAft>
              <a:defRPr>
                <a:solidFill>
                  <a:schemeClr val="tx1"/>
                </a:solidFill>
                <a:latin typeface="Arial" panose="020B0604020202020204" pitchFamily="34" charset="0"/>
              </a:defRPr>
            </a:lvl8pPr>
            <a:lvl9pPr marL="3840609" indent="-225274" defTabSz="921434" eaLnBrk="0" fontAlgn="base" hangingPunct="0">
              <a:spcBef>
                <a:spcPct val="0"/>
              </a:spcBef>
              <a:spcAft>
                <a:spcPct val="0"/>
              </a:spcAft>
              <a:defRPr>
                <a:solidFill>
                  <a:schemeClr val="tx1"/>
                </a:solidFill>
                <a:latin typeface="Arial" panose="020B0604020202020204" pitchFamily="34" charset="0"/>
              </a:defRPr>
            </a:lvl9pPr>
          </a:lstStyle>
          <a:p>
            <a:fld id="{9B254D50-B775-4060-956F-9678D88C9DA5}" type="slidenum">
              <a:rPr lang="en-US" altLang="en-US">
                <a:solidFill>
                  <a:srgbClr val="000000"/>
                </a:solidFill>
              </a:rPr>
              <a:pPr/>
              <a:t>1</a:t>
            </a:fld>
            <a:endParaRPr lang="en-US" altLang="en-US">
              <a:solidFill>
                <a:srgbClr val="000000"/>
              </a:solidFill>
            </a:endParaRPr>
          </a:p>
        </p:txBody>
      </p:sp>
    </p:spTree>
    <p:extLst>
      <p:ext uri="{BB962C8B-B14F-4D97-AF65-F5344CB8AC3E}">
        <p14:creationId xmlns:p14="http://schemas.microsoft.com/office/powerpoint/2010/main" val="1515201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i="1" dirty="0">
                <a:latin typeface="Arial" panose="020B0604020202020204" pitchFamily="34" charset="0"/>
              </a:rPr>
              <a:t>5 Minutes on this slide</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dirty="0">
                <a:latin typeface="Arial" panose="020B0604020202020204" pitchFamily="34" charset="0"/>
              </a:rPr>
              <a:t>The most common thing an entrepreneur hears about before going into business is the need for a business plan.  Many people sit down and begin to draft a business plan without really thinking about what it should be.  After going through our assessment process, we have an understanding of what we want our business to be and what we want/need from it.  In creating a business plan, we’re now giving ourselves the strategy to execute that will enable us to reach those goals and objectives.   </a:t>
            </a:r>
          </a:p>
          <a:p>
            <a:pPr eaLnBrk="1" hangingPunct="1">
              <a:spcBef>
                <a:spcPct val="0"/>
              </a:spcBef>
            </a:pPr>
            <a:endParaRPr lang="en-US" altLang="en-US" i="1" dirty="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69">
              <a:defRPr>
                <a:solidFill>
                  <a:schemeClr val="tx1"/>
                </a:solidFill>
                <a:latin typeface="Arial" panose="020B0604020202020204" pitchFamily="34" charset="0"/>
              </a:defRPr>
            </a:lvl1pPr>
            <a:lvl2pPr marL="735269" indent="-281593" defTabSz="919869">
              <a:defRPr>
                <a:solidFill>
                  <a:schemeClr val="tx1"/>
                </a:solidFill>
                <a:latin typeface="Arial" panose="020B0604020202020204" pitchFamily="34" charset="0"/>
              </a:defRPr>
            </a:lvl2pPr>
            <a:lvl3pPr marL="1131064" indent="-225274" defTabSz="919869">
              <a:defRPr>
                <a:solidFill>
                  <a:schemeClr val="tx1"/>
                </a:solidFill>
                <a:latin typeface="Arial" panose="020B0604020202020204" pitchFamily="34" charset="0"/>
              </a:defRPr>
            </a:lvl3pPr>
            <a:lvl4pPr marL="1584740" indent="-225274" defTabSz="919869">
              <a:defRPr>
                <a:solidFill>
                  <a:schemeClr val="tx1"/>
                </a:solidFill>
                <a:latin typeface="Arial" panose="020B0604020202020204" pitchFamily="34" charset="0"/>
              </a:defRPr>
            </a:lvl4pPr>
            <a:lvl5pPr marL="2038417" indent="-225274" defTabSz="919869">
              <a:defRPr>
                <a:solidFill>
                  <a:schemeClr val="tx1"/>
                </a:solidFill>
                <a:latin typeface="Arial" panose="020B0604020202020204" pitchFamily="34" charset="0"/>
              </a:defRPr>
            </a:lvl5pPr>
            <a:lvl6pPr marL="2488965" indent="-225274" defTabSz="919869" eaLnBrk="0" fontAlgn="base" hangingPunct="0">
              <a:spcBef>
                <a:spcPct val="0"/>
              </a:spcBef>
              <a:spcAft>
                <a:spcPct val="0"/>
              </a:spcAft>
              <a:defRPr>
                <a:solidFill>
                  <a:schemeClr val="tx1"/>
                </a:solidFill>
                <a:latin typeface="Arial" panose="020B0604020202020204" pitchFamily="34" charset="0"/>
              </a:defRPr>
            </a:lvl6pPr>
            <a:lvl7pPr marL="2939513" indent="-225274" defTabSz="919869" eaLnBrk="0" fontAlgn="base" hangingPunct="0">
              <a:spcBef>
                <a:spcPct val="0"/>
              </a:spcBef>
              <a:spcAft>
                <a:spcPct val="0"/>
              </a:spcAft>
              <a:defRPr>
                <a:solidFill>
                  <a:schemeClr val="tx1"/>
                </a:solidFill>
                <a:latin typeface="Arial" panose="020B0604020202020204" pitchFamily="34" charset="0"/>
              </a:defRPr>
            </a:lvl7pPr>
            <a:lvl8pPr marL="3390060" indent="-225274" defTabSz="919869" eaLnBrk="0" fontAlgn="base" hangingPunct="0">
              <a:spcBef>
                <a:spcPct val="0"/>
              </a:spcBef>
              <a:spcAft>
                <a:spcPct val="0"/>
              </a:spcAft>
              <a:defRPr>
                <a:solidFill>
                  <a:schemeClr val="tx1"/>
                </a:solidFill>
                <a:latin typeface="Arial" panose="020B0604020202020204" pitchFamily="34" charset="0"/>
              </a:defRPr>
            </a:lvl8pPr>
            <a:lvl9pPr marL="3840609" indent="-225274" defTabSz="919869" eaLnBrk="0" fontAlgn="base" hangingPunct="0">
              <a:spcBef>
                <a:spcPct val="0"/>
              </a:spcBef>
              <a:spcAft>
                <a:spcPct val="0"/>
              </a:spcAft>
              <a:defRPr>
                <a:solidFill>
                  <a:schemeClr val="tx1"/>
                </a:solidFill>
                <a:latin typeface="Arial" panose="020B0604020202020204" pitchFamily="34" charset="0"/>
              </a:defRPr>
            </a:lvl9pPr>
          </a:lstStyle>
          <a:p>
            <a:fld id="{0A19B3CD-AF1C-4BF3-A6DA-CCEB638701D2}" type="slidenum">
              <a:rPr lang="en-US" altLang="en-US">
                <a:solidFill>
                  <a:srgbClr val="000000"/>
                </a:solidFill>
              </a:rPr>
              <a:pPr/>
              <a:t>10</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solidFill>
                  <a:srgbClr val="000000"/>
                </a:solidFill>
                <a:latin typeface="Calibri" panose="020F0502020204030204" pitchFamily="34" charset="0"/>
              </a:rPr>
              <a:t>The first part of the assessment process is your personal readiness.  It doesn’t make sense to forge ahead with a business idea if you don’t have the mindset and resources to give yourself a chance to be successful in business.  Be totally honest with yourself and the potential for your business.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B7A8F326-5958-49E4-94E1-AEA7549F043B}" type="slidenum">
              <a:rPr lang="en-US" altLang="en-US">
                <a:solidFill>
                  <a:srgbClr val="000000"/>
                </a:solidFill>
              </a:rPr>
              <a:pPr/>
              <a:t>11</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ChangeArrowheads="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very effective exercise for assessing your business</a:t>
            </a:r>
            <a:r>
              <a:rPr lang="en-US" altLang="en-US" baseline="0" dirty="0">
                <a:latin typeface="Arial" panose="020B0604020202020204" pitchFamily="34" charset="0"/>
              </a:rPr>
              <a:t> is the SWOT Analysis!</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This</a:t>
            </a:r>
            <a:r>
              <a:rPr lang="en-US" altLang="en-US" baseline="0" dirty="0">
                <a:latin typeface="Arial" panose="020B0604020202020204" pitchFamily="34" charset="0"/>
              </a:rPr>
              <a:t> is a great “primer” before starting to actually write the business plan.  Again, be totally honest with yourself and the potential for your business.</a:t>
            </a:r>
          </a:p>
          <a:p>
            <a:r>
              <a:rPr lang="en-US" altLang="en-US" dirty="0">
                <a:latin typeface="Arial" panose="020B0604020202020204" pitchFamily="34" charset="0"/>
              </a:rPr>
              <a:t>Take a high level look at areas of your business (and yourself) to review/reassess what you need to do to build a foundation for a successful business.  </a:t>
            </a:r>
          </a:p>
          <a:p>
            <a:r>
              <a:rPr lang="en-US" dirty="0"/>
              <a:t>It helps you to build on what you do well, to address what you're lacking, to minimize risks, and to take the greatest possible advantage of chances for success.</a:t>
            </a:r>
          </a:p>
          <a:p>
            <a:endParaRPr lang="en-US" altLang="en-US" dirty="0"/>
          </a:p>
          <a:p>
            <a:r>
              <a:rPr lang="en-US" b="1" u="sng" dirty="0"/>
              <a:t>Strengths</a:t>
            </a:r>
          </a:p>
          <a:p>
            <a:r>
              <a:rPr lang="en-US" dirty="0"/>
              <a:t>Strengths describe what an organization excels at and what </a:t>
            </a:r>
            <a:r>
              <a:rPr lang="en-US" u="sng" dirty="0">
                <a:hlinkClick r:id="rId3"/>
              </a:rPr>
              <a:t>separates it from the competition</a:t>
            </a:r>
            <a:r>
              <a:rPr lang="en-US" dirty="0"/>
              <a:t>: a strong brand, loyal customer base, a strong balance sheet, unique technology, and so on. For example, a hedge fund may have developed a proprietary trading strategy that returns market-beating results. It must then decide how to use those results to attract new investors.</a:t>
            </a:r>
          </a:p>
          <a:p>
            <a:endParaRPr lang="en-US" dirty="0"/>
          </a:p>
          <a:p>
            <a:r>
              <a:rPr lang="en-US" b="1" u="sng" dirty="0"/>
              <a:t>Weaknesses</a:t>
            </a:r>
          </a:p>
          <a:p>
            <a:r>
              <a:rPr lang="en-US" dirty="0"/>
              <a:t>Weaknesses stop an organization from performing at its optimum level. They are areas where the business needs to improve to remain competitive: a weak brand, higher-than-average turnover, high levels of debt, an inadequate supply chain, or lack of capital.</a:t>
            </a:r>
          </a:p>
          <a:p>
            <a:endParaRPr lang="en-US" dirty="0"/>
          </a:p>
          <a:p>
            <a:r>
              <a:rPr lang="en-US" b="1" u="sng" dirty="0"/>
              <a:t>Opportunities</a:t>
            </a:r>
          </a:p>
          <a:p>
            <a:r>
              <a:rPr lang="en-US" dirty="0"/>
              <a:t>Opportunities refer to favorable external factors that could give an organization a competitive advantage. For example, if a country cuts tariffs, a car manufacturer can export its cars into a new market, increasing sales and </a:t>
            </a:r>
            <a:r>
              <a:rPr lang="en-US" u="sng" dirty="0">
                <a:hlinkClick r:id="rId4"/>
              </a:rPr>
              <a:t>market share</a:t>
            </a:r>
            <a:r>
              <a:rPr lang="en-US" dirty="0"/>
              <a:t>.</a:t>
            </a:r>
          </a:p>
          <a:p>
            <a:r>
              <a:rPr lang="en-US" dirty="0"/>
              <a:t>Threats</a:t>
            </a:r>
          </a:p>
          <a:p>
            <a:r>
              <a:rPr lang="en-US" dirty="0"/>
              <a:t>Threats</a:t>
            </a:r>
            <a:r>
              <a:rPr lang="en-US" b="1" dirty="0"/>
              <a:t> </a:t>
            </a:r>
            <a:r>
              <a:rPr lang="en-US" dirty="0"/>
              <a:t>refer to factors that have the potential to harm an organization. For example, a drought is a threat to a wheat-producing company, as it may destroy or reduce the crop yield. Other common threats include things like rising costs for materials, increasing competition, tight labor supply. and so on.</a:t>
            </a:r>
          </a:p>
          <a:p>
            <a:endParaRPr lang="en-US" dirty="0"/>
          </a:p>
          <a:p>
            <a:r>
              <a:rPr lang="en-US" dirty="0"/>
              <a:t>SWOT Table</a:t>
            </a:r>
          </a:p>
          <a:p>
            <a:r>
              <a:rPr lang="en-US" b="1" dirty="0"/>
              <a:t>Strengths</a:t>
            </a:r>
            <a:r>
              <a:rPr lang="en-US" dirty="0">
                <a:effectLst/>
              </a:rPr>
              <a:t/>
            </a:r>
            <a:br>
              <a:rPr lang="en-US" dirty="0">
                <a:effectLst/>
              </a:rPr>
            </a:br>
            <a:r>
              <a:rPr lang="en-US" dirty="0">
                <a:effectLst/>
              </a:rPr>
              <a:t>1. What is our competitive advantage?</a:t>
            </a:r>
            <a:br>
              <a:rPr lang="en-US" dirty="0">
                <a:effectLst/>
              </a:rPr>
            </a:br>
            <a:r>
              <a:rPr lang="en-US" dirty="0">
                <a:effectLst/>
              </a:rPr>
              <a:t>2. What resources do we have?</a:t>
            </a:r>
            <a:br>
              <a:rPr lang="en-US" dirty="0">
                <a:effectLst/>
              </a:rPr>
            </a:br>
            <a:r>
              <a:rPr lang="en-US" dirty="0">
                <a:effectLst/>
              </a:rPr>
              <a:t>3. What products are performing well?</a:t>
            </a:r>
          </a:p>
          <a:p>
            <a:r>
              <a:rPr lang="en-US" b="1" dirty="0"/>
              <a:t>Weaknesses</a:t>
            </a:r>
            <a:r>
              <a:rPr lang="en-US" dirty="0">
                <a:effectLst/>
              </a:rPr>
              <a:t/>
            </a:r>
            <a:br>
              <a:rPr lang="en-US" dirty="0">
                <a:effectLst/>
              </a:rPr>
            </a:br>
            <a:r>
              <a:rPr lang="en-US" dirty="0">
                <a:effectLst/>
              </a:rPr>
              <a:t>1. Where can we improve?</a:t>
            </a:r>
            <a:br>
              <a:rPr lang="en-US" dirty="0">
                <a:effectLst/>
              </a:rPr>
            </a:br>
            <a:r>
              <a:rPr lang="en-US" dirty="0">
                <a:effectLst/>
              </a:rPr>
              <a:t>2. What products are underperforming?</a:t>
            </a:r>
            <a:br>
              <a:rPr lang="en-US" dirty="0">
                <a:effectLst/>
              </a:rPr>
            </a:br>
            <a:r>
              <a:rPr lang="en-US" dirty="0">
                <a:effectLst/>
              </a:rPr>
              <a:t>3. Where are we lacking resources?</a:t>
            </a:r>
          </a:p>
          <a:p>
            <a:r>
              <a:rPr lang="en-US" b="1" dirty="0"/>
              <a:t>Threats</a:t>
            </a:r>
            <a:r>
              <a:rPr lang="en-US" dirty="0">
                <a:effectLst/>
              </a:rPr>
              <a:t/>
            </a:r>
            <a:br>
              <a:rPr lang="en-US" dirty="0">
                <a:effectLst/>
              </a:rPr>
            </a:br>
            <a:r>
              <a:rPr lang="en-US" dirty="0">
                <a:effectLst/>
              </a:rPr>
              <a:t>1. What new regulations threaten operations?</a:t>
            </a:r>
            <a:br>
              <a:rPr lang="en-US" dirty="0">
                <a:effectLst/>
              </a:rPr>
            </a:br>
            <a:r>
              <a:rPr lang="en-US" dirty="0">
                <a:effectLst/>
              </a:rPr>
              <a:t>2. What do our competitors do well?</a:t>
            </a:r>
            <a:br>
              <a:rPr lang="en-US" dirty="0">
                <a:effectLst/>
              </a:rPr>
            </a:br>
            <a:r>
              <a:rPr lang="en-US" dirty="0">
                <a:effectLst/>
              </a:rPr>
              <a:t>3. What consumer trends threaten business?</a:t>
            </a:r>
          </a:p>
          <a:p>
            <a:r>
              <a:rPr lang="en-US" b="1" dirty="0"/>
              <a:t>Opportunities</a:t>
            </a:r>
            <a:r>
              <a:rPr lang="en-US" dirty="0">
                <a:effectLst/>
              </a:rPr>
              <a:t/>
            </a:r>
            <a:br>
              <a:rPr lang="en-US" dirty="0">
                <a:effectLst/>
              </a:rPr>
            </a:br>
            <a:r>
              <a:rPr lang="en-US" dirty="0">
                <a:effectLst/>
              </a:rPr>
              <a:t>1. What technology can we use to improve operations?</a:t>
            </a:r>
            <a:br>
              <a:rPr lang="en-US" dirty="0">
                <a:effectLst/>
              </a:rPr>
            </a:br>
            <a:r>
              <a:rPr lang="en-US" dirty="0">
                <a:effectLst/>
              </a:rPr>
              <a:t>2. Can we expand our core operations?</a:t>
            </a:r>
            <a:br>
              <a:rPr lang="en-US" dirty="0">
                <a:effectLst/>
              </a:rPr>
            </a:br>
            <a:r>
              <a:rPr lang="en-US" dirty="0">
                <a:effectLst/>
              </a:rPr>
              <a:t>3. What new market segments can we explore?</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69">
              <a:defRPr>
                <a:solidFill>
                  <a:schemeClr val="tx1"/>
                </a:solidFill>
                <a:latin typeface="Arial" panose="020B0604020202020204" pitchFamily="34" charset="0"/>
              </a:defRPr>
            </a:lvl1pPr>
            <a:lvl2pPr marL="741527" indent="-284721" defTabSz="919869">
              <a:defRPr>
                <a:solidFill>
                  <a:schemeClr val="tx1"/>
                </a:solidFill>
                <a:latin typeface="Arial" panose="020B0604020202020204" pitchFamily="34" charset="0"/>
              </a:defRPr>
            </a:lvl2pPr>
            <a:lvl3pPr marL="1142014" indent="-228403" defTabSz="919869">
              <a:defRPr>
                <a:solidFill>
                  <a:schemeClr val="tx1"/>
                </a:solidFill>
                <a:latin typeface="Arial" panose="020B0604020202020204" pitchFamily="34" charset="0"/>
              </a:defRPr>
            </a:lvl3pPr>
            <a:lvl4pPr marL="1598819" indent="-228403" defTabSz="919869">
              <a:defRPr>
                <a:solidFill>
                  <a:schemeClr val="tx1"/>
                </a:solidFill>
                <a:latin typeface="Arial" panose="020B0604020202020204" pitchFamily="34" charset="0"/>
              </a:defRPr>
            </a:lvl4pPr>
            <a:lvl5pPr marL="2055625" indent="-228403" defTabSz="919869">
              <a:defRPr>
                <a:solidFill>
                  <a:schemeClr val="tx1"/>
                </a:solidFill>
                <a:latin typeface="Arial" panose="020B0604020202020204" pitchFamily="34" charset="0"/>
              </a:defRPr>
            </a:lvl5pPr>
            <a:lvl6pPr marL="2506173" indent="-228403" defTabSz="919869" eaLnBrk="0" fontAlgn="base" hangingPunct="0">
              <a:spcBef>
                <a:spcPct val="0"/>
              </a:spcBef>
              <a:spcAft>
                <a:spcPct val="0"/>
              </a:spcAft>
              <a:defRPr>
                <a:solidFill>
                  <a:schemeClr val="tx1"/>
                </a:solidFill>
                <a:latin typeface="Arial" panose="020B0604020202020204" pitchFamily="34" charset="0"/>
              </a:defRPr>
            </a:lvl6pPr>
            <a:lvl7pPr marL="2956721" indent="-228403" defTabSz="919869" eaLnBrk="0" fontAlgn="base" hangingPunct="0">
              <a:spcBef>
                <a:spcPct val="0"/>
              </a:spcBef>
              <a:spcAft>
                <a:spcPct val="0"/>
              </a:spcAft>
              <a:defRPr>
                <a:solidFill>
                  <a:schemeClr val="tx1"/>
                </a:solidFill>
                <a:latin typeface="Arial" panose="020B0604020202020204" pitchFamily="34" charset="0"/>
              </a:defRPr>
            </a:lvl7pPr>
            <a:lvl8pPr marL="3407269" indent="-228403" defTabSz="919869" eaLnBrk="0" fontAlgn="base" hangingPunct="0">
              <a:spcBef>
                <a:spcPct val="0"/>
              </a:spcBef>
              <a:spcAft>
                <a:spcPct val="0"/>
              </a:spcAft>
              <a:defRPr>
                <a:solidFill>
                  <a:schemeClr val="tx1"/>
                </a:solidFill>
                <a:latin typeface="Arial" panose="020B0604020202020204" pitchFamily="34" charset="0"/>
              </a:defRPr>
            </a:lvl8pPr>
            <a:lvl9pPr marL="3857816" indent="-228403" defTabSz="919869" eaLnBrk="0" fontAlgn="base" hangingPunct="0">
              <a:spcBef>
                <a:spcPct val="0"/>
              </a:spcBef>
              <a:spcAft>
                <a:spcPct val="0"/>
              </a:spcAft>
              <a:defRPr>
                <a:solidFill>
                  <a:schemeClr val="tx1"/>
                </a:solidFill>
                <a:latin typeface="Arial" panose="020B0604020202020204" pitchFamily="34" charset="0"/>
              </a:defRPr>
            </a:lvl9pPr>
          </a:lstStyle>
          <a:p>
            <a:fld id="{CEE54D09-CE2B-4C2E-8C82-31D912171043}" type="slidenum">
              <a:rPr lang="en-US" altLang="en-US">
                <a:solidFill>
                  <a:srgbClr val="000000"/>
                </a:solidFill>
              </a:rPr>
              <a:pPr/>
              <a:t>12</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Creating a business plan can:</a:t>
            </a:r>
          </a:p>
          <a:p>
            <a:endParaRPr lang="en-US" b="1" dirty="0"/>
          </a:p>
          <a:p>
            <a:pPr marL="168956" indent="-168956">
              <a:buFont typeface="Arial" panose="020B0604020202020204" pitchFamily="34" charset="0"/>
              <a:buChar char="•"/>
            </a:pPr>
            <a:r>
              <a:rPr lang="en-US" dirty="0"/>
              <a:t>Help you discover any weaknesses in your business idea so you can address them before you open for business</a:t>
            </a:r>
          </a:p>
          <a:p>
            <a:pPr marL="168956" indent="-168956">
              <a:buFont typeface="Arial" panose="020B0604020202020204" pitchFamily="34" charset="0"/>
              <a:buChar char="•"/>
            </a:pPr>
            <a:r>
              <a:rPr lang="en-US" dirty="0"/>
              <a:t>Identify business opportunities you may not have considered and plan how to take advantage of them</a:t>
            </a:r>
          </a:p>
          <a:p>
            <a:pPr marL="168956" indent="-168956">
              <a:buFont typeface="Arial" panose="020B0604020202020204" pitchFamily="34" charset="0"/>
              <a:buChar char="•"/>
            </a:pPr>
            <a:r>
              <a:rPr lang="en-US" dirty="0"/>
              <a:t>Analyze the market and competition to strengthen your idea</a:t>
            </a:r>
          </a:p>
          <a:p>
            <a:pPr marL="168956" indent="-168956">
              <a:buFont typeface="Arial" panose="020B0604020202020204" pitchFamily="34" charset="0"/>
              <a:buChar char="•"/>
            </a:pPr>
            <a:r>
              <a:rPr lang="en-US" dirty="0"/>
              <a:t>Give you a chance to plan strategies for dealing with potential challenges so they don’t derail your startup</a:t>
            </a:r>
          </a:p>
          <a:p>
            <a:pPr marL="168956" indent="-168956">
              <a:buFont typeface="Arial" panose="020B0604020202020204" pitchFamily="34" charset="0"/>
              <a:buChar char="•"/>
            </a:pPr>
            <a:r>
              <a:rPr lang="en-US" dirty="0"/>
              <a:t>Convince potential partners, customers and key employees that you’re serious about your idea and persuade them to work with you</a:t>
            </a:r>
          </a:p>
          <a:p>
            <a:pPr marL="168956" indent="-168956">
              <a:buFont typeface="Arial" panose="020B0604020202020204" pitchFamily="34" charset="0"/>
              <a:buChar char="•"/>
            </a:pPr>
            <a:r>
              <a:rPr lang="en-US" dirty="0"/>
              <a:t>Force you to calculate when your business will make a profit and how much money you need to reach that point, so you can be prepared with adequate startup capital</a:t>
            </a:r>
          </a:p>
          <a:p>
            <a:pPr marL="168956" indent="-168956">
              <a:buFont typeface="Arial" panose="020B0604020202020204" pitchFamily="34" charset="0"/>
              <a:buChar char="•"/>
            </a:pPr>
            <a:r>
              <a:rPr lang="en-US" dirty="0"/>
              <a:t>Determine your target market and how to reach them</a:t>
            </a:r>
          </a:p>
          <a:p>
            <a:pPr marL="168956" indent="-168956">
              <a:buFont typeface="Arial" panose="020B0604020202020204" pitchFamily="34" charset="0"/>
              <a:buChar char="•"/>
            </a:pPr>
            <a:r>
              <a:rPr lang="en-US" dirty="0"/>
              <a:t>Laying out a detailed, step-by-step plan gives you a blueprint you can refer to during the startup process and helps you maintain your momentum.</a:t>
            </a:r>
          </a:p>
          <a:p>
            <a:pPr eaLnBrk="1" hangingPunct="1">
              <a:spcBef>
                <a:spcPct val="0"/>
              </a:spcBef>
            </a:pPr>
            <a:endParaRPr lang="en-US" altLang="en-US" b="1" i="1" dirty="0">
              <a:latin typeface="Arial" panose="020B0604020202020204" pitchFamily="34" charset="0"/>
            </a:endParaRPr>
          </a:p>
          <a:p>
            <a:pPr eaLnBrk="1" hangingPunct="1">
              <a:spcBef>
                <a:spcPct val="0"/>
              </a:spcBef>
            </a:pPr>
            <a:endParaRPr lang="en-US" altLang="en-US" b="1" i="1" dirty="0">
              <a:latin typeface="Arial" panose="020B0604020202020204" pitchFamily="34" charset="0"/>
            </a:endParaRPr>
          </a:p>
          <a:p>
            <a:pPr eaLnBrk="1" hangingPunct="1">
              <a:spcBef>
                <a:spcPct val="0"/>
              </a:spcBef>
            </a:pPr>
            <a:r>
              <a:rPr lang="en-US" altLang="en-US" i="1" dirty="0">
                <a:latin typeface="Arial" panose="020B0604020202020204" pitchFamily="34" charset="0"/>
              </a:rPr>
              <a:t>Refer to slide, discuss each of the components of the business plan</a:t>
            </a:r>
          </a:p>
          <a:p>
            <a:pPr eaLnBrk="1" hangingPunct="1">
              <a:spcBef>
                <a:spcPct val="0"/>
              </a:spcBef>
            </a:pPr>
            <a:endParaRPr lang="en-US" altLang="en-US" i="1" dirty="0">
              <a:latin typeface="Arial" panose="020B0604020202020204" pitchFamily="34" charset="0"/>
            </a:endParaRPr>
          </a:p>
          <a:p>
            <a:pPr marL="168956" indent="-168956">
              <a:buFont typeface="Arial" panose="020B0604020202020204" pitchFamily="34" charset="0"/>
              <a:buChar char="•"/>
            </a:pPr>
            <a:r>
              <a:rPr lang="en-US" b="1" dirty="0"/>
              <a:t>Executive summary</a:t>
            </a:r>
            <a:r>
              <a:rPr lang="en-US" dirty="0"/>
              <a:t> </a:t>
            </a:r>
            <a:br>
              <a:rPr lang="en-US" dirty="0"/>
            </a:br>
            <a:r>
              <a:rPr lang="en-US" dirty="0"/>
              <a:t>This is your five-minute elevator pitch. It may include a table of contents, company background, market opportunity, management overviews, competitive advantages, and financial highlights. It’s probably easiest to write the detailed sections first and then extract the cream to create the executive summary. Try to keep it to just a couple of pages.</a:t>
            </a:r>
            <a:br>
              <a:rPr lang="en-US" dirty="0"/>
            </a:br>
            <a:r>
              <a:rPr lang="en-US" dirty="0"/>
              <a:t> </a:t>
            </a:r>
          </a:p>
          <a:p>
            <a:pPr marL="168956" indent="-168956">
              <a:buFont typeface="Arial" panose="020B0604020202020204" pitchFamily="34" charset="0"/>
              <a:buChar char="•"/>
            </a:pPr>
            <a:r>
              <a:rPr lang="en-US" b="1" dirty="0"/>
              <a:t>Company description and structure</a:t>
            </a:r>
            <a:r>
              <a:rPr lang="en-US" dirty="0"/>
              <a:t> </a:t>
            </a:r>
            <a:br>
              <a:rPr lang="en-US" dirty="0"/>
            </a:br>
            <a:r>
              <a:rPr lang="en-US" dirty="0"/>
              <a:t>This is where you explain why you're in business and what you're selling.</a:t>
            </a:r>
          </a:p>
          <a:p>
            <a:pPr marL="619504" lvl="1" indent="-168956">
              <a:buFont typeface="Arial" panose="020B0604020202020204" pitchFamily="34" charset="0"/>
              <a:buChar char="•"/>
            </a:pPr>
            <a:r>
              <a:rPr lang="en-US" dirty="0"/>
              <a:t>Products and Services</a:t>
            </a:r>
            <a:br>
              <a:rPr lang="en-US" dirty="0"/>
            </a:br>
            <a:r>
              <a:rPr lang="en-US" dirty="0"/>
              <a:t> </a:t>
            </a:r>
          </a:p>
          <a:p>
            <a:pPr marL="168956" indent="-168956">
              <a:buFont typeface="Arial" panose="020B0604020202020204" pitchFamily="34" charset="0"/>
              <a:buChar char="•"/>
            </a:pPr>
            <a:r>
              <a:rPr lang="en-US" b="1" dirty="0"/>
              <a:t>Marketing plan (research and strategies)</a:t>
            </a:r>
            <a:br>
              <a:rPr lang="en-US" b="1" dirty="0"/>
            </a:br>
            <a:r>
              <a:rPr lang="en-US" dirty="0"/>
              <a:t> </a:t>
            </a:r>
          </a:p>
          <a:p>
            <a:pPr marL="168956" indent="-168956">
              <a:buFont typeface="Arial" panose="020B0604020202020204" pitchFamily="34" charset="0"/>
              <a:buChar char="•"/>
            </a:pPr>
            <a:r>
              <a:rPr lang="en-US" b="1" dirty="0"/>
              <a:t>Operations &amp; Management plan</a:t>
            </a:r>
            <a:r>
              <a:rPr lang="en-US" dirty="0"/>
              <a:t> </a:t>
            </a:r>
            <a:br>
              <a:rPr lang="en-US" dirty="0"/>
            </a:br>
            <a:r>
              <a:rPr lang="en-US" dirty="0"/>
              <a:t> </a:t>
            </a:r>
          </a:p>
          <a:p>
            <a:pPr marL="168956" indent="-168956">
              <a:buFont typeface="Arial" panose="020B0604020202020204" pitchFamily="34" charset="0"/>
              <a:buChar char="•"/>
            </a:pPr>
            <a:r>
              <a:rPr lang="en-US" b="1" dirty="0"/>
              <a:t>Financial documents</a:t>
            </a:r>
            <a:r>
              <a:rPr lang="en-US" dirty="0"/>
              <a:t> </a:t>
            </a:r>
            <a:br>
              <a:rPr lang="en-US" dirty="0"/>
            </a:br>
            <a:r>
              <a:rPr lang="en-US" dirty="0"/>
              <a:t>Suggest calculating this first before doing anything else.  Analyze the financial potential of you running this business.</a:t>
            </a:r>
          </a:p>
          <a:p>
            <a:pPr eaLnBrk="1" hangingPunct="1">
              <a:spcBef>
                <a:spcPct val="0"/>
              </a:spcBef>
            </a:pPr>
            <a:endParaRPr lang="en-US" altLang="en-US" i="1" dirty="0">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1E206D87-9B97-4BFC-8AD7-1FEAA8B518D9}" type="slidenum">
              <a:rPr lang="en-US" altLang="en-US">
                <a:solidFill>
                  <a:srgbClr val="000000"/>
                </a:solidFill>
              </a:rPr>
              <a:pPr/>
              <a:t>13</a:t>
            </a:fld>
            <a:endParaRPr lang="en-US" altLang="en-US">
              <a:solidFill>
                <a:srgbClr val="000000"/>
              </a:solidFill>
            </a:endParaRPr>
          </a:p>
        </p:txBody>
      </p:sp>
    </p:spTree>
    <p:extLst>
      <p:ext uri="{BB962C8B-B14F-4D97-AF65-F5344CB8AC3E}">
        <p14:creationId xmlns:p14="http://schemas.microsoft.com/office/powerpoint/2010/main" val="604769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dirty="0">
                <a:latin typeface="Arial" panose="020B0604020202020204" pitchFamily="34" charset="0"/>
              </a:rPr>
              <a:t>Refer to slide, discuss each of the components of the business plan</a:t>
            </a:r>
          </a:p>
          <a:p>
            <a:pPr eaLnBrk="1" hangingPunct="1">
              <a:spcBef>
                <a:spcPct val="0"/>
              </a:spcBef>
            </a:pPr>
            <a:endParaRPr lang="en-US" altLang="en-US" i="1" dirty="0">
              <a:latin typeface="Arial" panose="020B0604020202020204" pitchFamily="34" charset="0"/>
            </a:endParaRPr>
          </a:p>
          <a:p>
            <a:pPr marL="168956" indent="-168956">
              <a:buFont typeface="Arial" panose="020B0604020202020204" pitchFamily="34" charset="0"/>
              <a:buChar char="•"/>
            </a:pPr>
            <a:r>
              <a:rPr lang="en-US" dirty="0"/>
              <a:t> </a:t>
            </a:r>
          </a:p>
          <a:p>
            <a:pPr marL="168956" indent="-168956">
              <a:buFont typeface="Arial" panose="020B0604020202020204" pitchFamily="34" charset="0"/>
              <a:buChar char="•"/>
            </a:pPr>
            <a:r>
              <a:rPr lang="en-US" b="1" dirty="0"/>
              <a:t>Company description and structure</a:t>
            </a:r>
            <a:r>
              <a:rPr lang="en-US" dirty="0"/>
              <a:t> </a:t>
            </a:r>
            <a:br>
              <a:rPr lang="en-US" dirty="0"/>
            </a:br>
            <a:r>
              <a:rPr lang="en-US" dirty="0"/>
              <a:t>This is where you explain why you're in business and what you're selling.</a:t>
            </a:r>
          </a:p>
          <a:p>
            <a:pPr marL="619504" lvl="1" indent="-168956">
              <a:buFont typeface="Arial" panose="020B0604020202020204" pitchFamily="34" charset="0"/>
              <a:buChar char="•"/>
            </a:pPr>
            <a:r>
              <a:rPr lang="en-US" dirty="0"/>
              <a:t>If you sell </a:t>
            </a:r>
            <a:r>
              <a:rPr lang="en-US" b="1" dirty="0"/>
              <a:t>products</a:t>
            </a:r>
            <a:r>
              <a:rPr lang="en-US" dirty="0"/>
              <a:t>, describe your manufacturing process, availability of materials, how you handle inventory and fulfillment, and other operational details.</a:t>
            </a:r>
          </a:p>
          <a:p>
            <a:pPr marL="619504" lvl="1" indent="-168956">
              <a:buFont typeface="Arial" panose="020B0604020202020204" pitchFamily="34" charset="0"/>
              <a:buChar char="•"/>
            </a:pPr>
            <a:r>
              <a:rPr lang="en-US" dirty="0"/>
              <a:t>If you provide </a:t>
            </a:r>
            <a:r>
              <a:rPr lang="en-US" b="1" dirty="0"/>
              <a:t>services</a:t>
            </a:r>
            <a:r>
              <a:rPr lang="en-US" dirty="0"/>
              <a:t>, describe them and their value proposition to customers. Include other details such as strategic relationships, administrative issues, intellectual property you may own, expenses, and the legal structure of your company.</a:t>
            </a:r>
            <a:br>
              <a:rPr lang="en-US" dirty="0"/>
            </a:br>
            <a:r>
              <a:rPr lang="en-US" dirty="0"/>
              <a:t> </a:t>
            </a:r>
          </a:p>
          <a:p>
            <a:pPr marL="270329" indent="-270329" eaLnBrk="1" fontAlgn="auto" hangingPunct="1">
              <a:lnSpc>
                <a:spcPct val="90000"/>
              </a:lnSpc>
              <a:spcAft>
                <a:spcPts val="0"/>
              </a:spcAft>
              <a:buClr>
                <a:schemeClr val="accent3"/>
              </a:buClr>
              <a:buFontTx/>
              <a:buChar char="•"/>
              <a:defRPr/>
            </a:pPr>
            <a:r>
              <a:rPr lang="en-US" b="1" dirty="0"/>
              <a:t>Describe the business</a:t>
            </a:r>
          </a:p>
          <a:p>
            <a:pPr marL="270329" indent="-270329" eaLnBrk="1" fontAlgn="auto" hangingPunct="1">
              <a:lnSpc>
                <a:spcPct val="90000"/>
              </a:lnSpc>
              <a:spcAft>
                <a:spcPts val="0"/>
              </a:spcAft>
              <a:buClr>
                <a:schemeClr val="accent3"/>
              </a:buClr>
              <a:buFontTx/>
              <a:buChar char="•"/>
              <a:defRPr/>
            </a:pPr>
            <a:r>
              <a:rPr lang="en-US" b="1" dirty="0"/>
              <a:t>Your products and services </a:t>
            </a:r>
          </a:p>
          <a:p>
            <a:pPr marL="270329" indent="-270329" eaLnBrk="1" fontAlgn="auto" hangingPunct="1">
              <a:lnSpc>
                <a:spcPct val="90000"/>
              </a:lnSpc>
              <a:spcAft>
                <a:spcPts val="0"/>
              </a:spcAft>
              <a:buClr>
                <a:schemeClr val="accent3"/>
              </a:buClr>
              <a:buFontTx/>
              <a:buChar char="•"/>
              <a:defRPr/>
            </a:pPr>
            <a:r>
              <a:rPr lang="en-US" b="1" dirty="0"/>
              <a:t>Identify target customer</a:t>
            </a:r>
          </a:p>
          <a:p>
            <a:pPr marL="270329" indent="-270329" eaLnBrk="1" fontAlgn="auto" hangingPunct="1">
              <a:lnSpc>
                <a:spcPct val="90000"/>
              </a:lnSpc>
              <a:spcAft>
                <a:spcPts val="0"/>
              </a:spcAft>
              <a:buClr>
                <a:schemeClr val="accent3"/>
              </a:buClr>
              <a:buFontTx/>
              <a:buChar char="•"/>
              <a:defRPr/>
            </a:pPr>
            <a:r>
              <a:rPr lang="en-US" b="1" dirty="0"/>
              <a:t>Business ownership</a:t>
            </a:r>
          </a:p>
          <a:p>
            <a:pPr marL="270329" indent="-270329" eaLnBrk="1" fontAlgn="auto" hangingPunct="1">
              <a:lnSpc>
                <a:spcPct val="90000"/>
              </a:lnSpc>
              <a:spcAft>
                <a:spcPts val="0"/>
              </a:spcAft>
              <a:buClr>
                <a:schemeClr val="accent3"/>
              </a:buClr>
              <a:buFontTx/>
              <a:buChar char="•"/>
              <a:defRPr/>
            </a:pPr>
            <a:r>
              <a:rPr lang="en-US" b="1" dirty="0"/>
              <a:t>Legal structure</a:t>
            </a:r>
          </a:p>
          <a:p>
            <a:pPr marL="270329" indent="-270329" eaLnBrk="1" fontAlgn="auto" hangingPunct="1">
              <a:lnSpc>
                <a:spcPct val="90000"/>
              </a:lnSpc>
              <a:spcAft>
                <a:spcPts val="0"/>
              </a:spcAft>
              <a:buClr>
                <a:schemeClr val="accent3"/>
              </a:buClr>
              <a:buFontTx/>
              <a:buChar char="•"/>
              <a:defRPr/>
            </a:pPr>
            <a:r>
              <a:rPr lang="en-US" b="1" dirty="0"/>
              <a:t>Address</a:t>
            </a:r>
          </a:p>
          <a:p>
            <a:pPr marL="270329" indent="-270329" eaLnBrk="1" fontAlgn="auto" hangingPunct="1">
              <a:lnSpc>
                <a:spcPct val="90000"/>
              </a:lnSpc>
              <a:spcAft>
                <a:spcPts val="0"/>
              </a:spcAft>
              <a:buClr>
                <a:schemeClr val="accent3"/>
              </a:buClr>
              <a:buFontTx/>
              <a:buChar char="•"/>
              <a:defRPr/>
            </a:pPr>
            <a:r>
              <a:rPr lang="en-US" b="1" dirty="0"/>
              <a:t>Hours of operation</a:t>
            </a:r>
          </a:p>
          <a:p>
            <a:pPr marL="270329" indent="-270329" eaLnBrk="1" fontAlgn="auto" hangingPunct="1">
              <a:lnSpc>
                <a:spcPct val="90000"/>
              </a:lnSpc>
              <a:spcAft>
                <a:spcPts val="0"/>
              </a:spcAft>
              <a:buClr>
                <a:schemeClr val="accent3"/>
              </a:buClr>
              <a:buFontTx/>
              <a:buChar char="•"/>
              <a:defRPr/>
            </a:pPr>
            <a:r>
              <a:rPr lang="en-US" b="1" dirty="0"/>
              <a:t>Brief history if existing business (acquisition)</a:t>
            </a:r>
          </a:p>
          <a:p>
            <a:pPr eaLnBrk="1" hangingPunct="1">
              <a:spcBef>
                <a:spcPct val="0"/>
              </a:spcBef>
            </a:pPr>
            <a:endParaRPr lang="en-US" altLang="en-US" i="1" dirty="0">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1E206D87-9B97-4BFC-8AD7-1FEAA8B518D9}" type="slidenum">
              <a:rPr lang="en-US" altLang="en-US">
                <a:solidFill>
                  <a:srgbClr val="000000"/>
                </a:solidFill>
              </a:rPr>
              <a:pPr/>
              <a:t>14</a:t>
            </a:fld>
            <a:endParaRPr lang="en-US" altLang="en-US">
              <a:solidFill>
                <a:srgbClr val="000000"/>
              </a:solidFill>
            </a:endParaRPr>
          </a:p>
        </p:txBody>
      </p:sp>
    </p:spTree>
    <p:extLst>
      <p:ext uri="{BB962C8B-B14F-4D97-AF65-F5344CB8AC3E}">
        <p14:creationId xmlns:p14="http://schemas.microsoft.com/office/powerpoint/2010/main" val="2350256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dirty="0">
                <a:latin typeface="Arial" panose="020B0604020202020204" pitchFamily="34" charset="0"/>
              </a:rPr>
              <a:t>Refer to slide, discuss each of the components of the business plan</a:t>
            </a:r>
          </a:p>
          <a:p>
            <a:pPr eaLnBrk="1" hangingPunct="1">
              <a:spcBef>
                <a:spcPct val="0"/>
              </a:spcBef>
            </a:pPr>
            <a:endParaRPr lang="en-US" altLang="en-US" i="1" dirty="0">
              <a:latin typeface="Arial" panose="020B0604020202020204" pitchFamily="34" charset="0"/>
            </a:endParaRPr>
          </a:p>
          <a:p>
            <a:pPr marL="168956" indent="-168956">
              <a:buFont typeface="Arial" panose="020B0604020202020204" pitchFamily="34" charset="0"/>
              <a:buChar char="•"/>
            </a:pPr>
            <a:r>
              <a:rPr lang="en-US" dirty="0"/>
              <a:t> </a:t>
            </a:r>
          </a:p>
          <a:p>
            <a:pPr marL="168956" indent="-168956">
              <a:buFont typeface="Arial" panose="020B0604020202020204" pitchFamily="34" charset="0"/>
              <a:buChar char="•"/>
            </a:pPr>
            <a:r>
              <a:rPr lang="en-US" b="1" dirty="0"/>
              <a:t>Company description and structure</a:t>
            </a:r>
            <a:r>
              <a:rPr lang="en-US" dirty="0"/>
              <a:t> </a:t>
            </a:r>
            <a:br>
              <a:rPr lang="en-US" dirty="0"/>
            </a:br>
            <a:r>
              <a:rPr lang="en-US" dirty="0"/>
              <a:t>This is where you explain why you're in business and what you're selling.</a:t>
            </a:r>
          </a:p>
          <a:p>
            <a:pPr marL="619504" lvl="1" indent="-168956">
              <a:buFont typeface="Arial" panose="020B0604020202020204" pitchFamily="34" charset="0"/>
              <a:buChar char="•"/>
            </a:pPr>
            <a:r>
              <a:rPr lang="en-US" dirty="0"/>
              <a:t>If you sell </a:t>
            </a:r>
            <a:r>
              <a:rPr lang="en-US" b="1" dirty="0"/>
              <a:t>products</a:t>
            </a:r>
            <a:r>
              <a:rPr lang="en-US" dirty="0"/>
              <a:t>, describe your manufacturing process, availability of materials, how you handle inventory and fulfillment, and other operational details.</a:t>
            </a:r>
          </a:p>
          <a:p>
            <a:pPr marL="619504" lvl="1" indent="-168956">
              <a:buFont typeface="Arial" panose="020B0604020202020204" pitchFamily="34" charset="0"/>
              <a:buChar char="•"/>
            </a:pPr>
            <a:r>
              <a:rPr lang="en-US" dirty="0"/>
              <a:t>If you provide </a:t>
            </a:r>
            <a:r>
              <a:rPr lang="en-US" b="1" dirty="0"/>
              <a:t>services</a:t>
            </a:r>
            <a:r>
              <a:rPr lang="en-US" dirty="0"/>
              <a:t>, describe them and their value proposition to customers. Include other details such as strategic relationships, administrative issues, intellectual property you may own, expenses, and the legal structure of your company.</a:t>
            </a:r>
            <a:br>
              <a:rPr lang="en-US" dirty="0"/>
            </a:br>
            <a:r>
              <a:rPr lang="en-US" dirty="0"/>
              <a:t> </a:t>
            </a:r>
          </a:p>
          <a:p>
            <a:pPr marL="270329" indent="-270329" eaLnBrk="1" fontAlgn="auto" hangingPunct="1">
              <a:lnSpc>
                <a:spcPct val="90000"/>
              </a:lnSpc>
              <a:spcAft>
                <a:spcPts val="0"/>
              </a:spcAft>
              <a:buClr>
                <a:schemeClr val="accent3"/>
              </a:buClr>
              <a:buFontTx/>
              <a:buChar char="•"/>
              <a:defRPr/>
            </a:pPr>
            <a:r>
              <a:rPr lang="en-US" b="1" dirty="0"/>
              <a:t>Describe the business</a:t>
            </a:r>
          </a:p>
          <a:p>
            <a:pPr marL="270329" indent="-270329" eaLnBrk="1" fontAlgn="auto" hangingPunct="1">
              <a:lnSpc>
                <a:spcPct val="90000"/>
              </a:lnSpc>
              <a:spcAft>
                <a:spcPts val="0"/>
              </a:spcAft>
              <a:buClr>
                <a:schemeClr val="accent3"/>
              </a:buClr>
              <a:buFontTx/>
              <a:buChar char="•"/>
              <a:defRPr/>
            </a:pPr>
            <a:r>
              <a:rPr lang="en-US" b="1" dirty="0"/>
              <a:t>Your products and services </a:t>
            </a:r>
          </a:p>
          <a:p>
            <a:pPr marL="270329" indent="-270329" eaLnBrk="1" fontAlgn="auto" hangingPunct="1">
              <a:lnSpc>
                <a:spcPct val="90000"/>
              </a:lnSpc>
              <a:spcAft>
                <a:spcPts val="0"/>
              </a:spcAft>
              <a:buClr>
                <a:schemeClr val="accent3"/>
              </a:buClr>
              <a:buFontTx/>
              <a:buChar char="•"/>
              <a:defRPr/>
            </a:pPr>
            <a:r>
              <a:rPr lang="en-US" b="1" dirty="0"/>
              <a:t>Identify target customer</a:t>
            </a:r>
          </a:p>
          <a:p>
            <a:pPr marL="270329" indent="-270329" eaLnBrk="1" fontAlgn="auto" hangingPunct="1">
              <a:lnSpc>
                <a:spcPct val="90000"/>
              </a:lnSpc>
              <a:spcAft>
                <a:spcPts val="0"/>
              </a:spcAft>
              <a:buClr>
                <a:schemeClr val="accent3"/>
              </a:buClr>
              <a:buFontTx/>
              <a:buChar char="•"/>
              <a:defRPr/>
            </a:pPr>
            <a:r>
              <a:rPr lang="en-US" b="1" dirty="0"/>
              <a:t>Business ownership</a:t>
            </a:r>
          </a:p>
          <a:p>
            <a:pPr marL="270329" indent="-270329" eaLnBrk="1" fontAlgn="auto" hangingPunct="1">
              <a:lnSpc>
                <a:spcPct val="90000"/>
              </a:lnSpc>
              <a:spcAft>
                <a:spcPts val="0"/>
              </a:spcAft>
              <a:buClr>
                <a:schemeClr val="accent3"/>
              </a:buClr>
              <a:buFontTx/>
              <a:buChar char="•"/>
              <a:defRPr/>
            </a:pPr>
            <a:r>
              <a:rPr lang="en-US" b="1" dirty="0"/>
              <a:t>Legal structure</a:t>
            </a:r>
          </a:p>
          <a:p>
            <a:pPr marL="270329" indent="-270329" eaLnBrk="1" fontAlgn="auto" hangingPunct="1">
              <a:lnSpc>
                <a:spcPct val="90000"/>
              </a:lnSpc>
              <a:spcAft>
                <a:spcPts val="0"/>
              </a:spcAft>
              <a:buClr>
                <a:schemeClr val="accent3"/>
              </a:buClr>
              <a:buFontTx/>
              <a:buChar char="•"/>
              <a:defRPr/>
            </a:pPr>
            <a:r>
              <a:rPr lang="en-US" b="1" dirty="0"/>
              <a:t>Address</a:t>
            </a:r>
          </a:p>
          <a:p>
            <a:pPr marL="270329" indent="-270329" eaLnBrk="1" fontAlgn="auto" hangingPunct="1">
              <a:lnSpc>
                <a:spcPct val="90000"/>
              </a:lnSpc>
              <a:spcAft>
                <a:spcPts val="0"/>
              </a:spcAft>
              <a:buClr>
                <a:schemeClr val="accent3"/>
              </a:buClr>
              <a:buFontTx/>
              <a:buChar char="•"/>
              <a:defRPr/>
            </a:pPr>
            <a:r>
              <a:rPr lang="en-US" b="1" dirty="0"/>
              <a:t>Hours of operation</a:t>
            </a:r>
          </a:p>
          <a:p>
            <a:pPr marL="270329" indent="-270329" eaLnBrk="1" fontAlgn="auto" hangingPunct="1">
              <a:lnSpc>
                <a:spcPct val="90000"/>
              </a:lnSpc>
              <a:spcAft>
                <a:spcPts val="0"/>
              </a:spcAft>
              <a:buClr>
                <a:schemeClr val="accent3"/>
              </a:buClr>
              <a:buFontTx/>
              <a:buChar char="•"/>
              <a:defRPr/>
            </a:pPr>
            <a:r>
              <a:rPr lang="en-US" b="1" dirty="0"/>
              <a:t>Brief history if existing business (acquisition)</a:t>
            </a:r>
          </a:p>
          <a:p>
            <a:pPr eaLnBrk="1" hangingPunct="1">
              <a:spcBef>
                <a:spcPct val="0"/>
              </a:spcBef>
            </a:pPr>
            <a:endParaRPr lang="en-US" altLang="en-US" i="1" dirty="0">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1E206D87-9B97-4BFC-8AD7-1FEAA8B518D9}" type="slidenum">
              <a:rPr lang="en-US" altLang="en-US">
                <a:solidFill>
                  <a:srgbClr val="000000"/>
                </a:solidFill>
              </a:rPr>
              <a:pPr/>
              <a:t>15</a:t>
            </a:fld>
            <a:endParaRPr lang="en-US" altLang="en-US">
              <a:solidFill>
                <a:srgbClr val="000000"/>
              </a:solidFill>
            </a:endParaRPr>
          </a:p>
        </p:txBody>
      </p:sp>
    </p:spTree>
    <p:extLst>
      <p:ext uri="{BB962C8B-B14F-4D97-AF65-F5344CB8AC3E}">
        <p14:creationId xmlns:p14="http://schemas.microsoft.com/office/powerpoint/2010/main" val="2351479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dirty="0">
                <a:latin typeface="Arial" panose="020B0604020202020204" pitchFamily="34" charset="0"/>
              </a:rPr>
              <a:t>Refer to slide, discuss each of the components of the business plan</a:t>
            </a:r>
          </a:p>
          <a:p>
            <a:pPr eaLnBrk="1" hangingPunct="1">
              <a:spcBef>
                <a:spcPct val="0"/>
              </a:spcBef>
            </a:pPr>
            <a:endParaRPr lang="en-US" altLang="en-US" i="1" dirty="0">
              <a:latin typeface="Arial" panose="020B0604020202020204" pitchFamily="34" charset="0"/>
            </a:endParaRPr>
          </a:p>
          <a:p>
            <a:pPr marL="168956" indent="-168956">
              <a:buFont typeface="Arial" panose="020B0604020202020204" pitchFamily="34" charset="0"/>
              <a:buChar char="•"/>
            </a:pPr>
            <a:r>
              <a:rPr lang="en-US" dirty="0"/>
              <a:t/>
            </a:r>
            <a:br>
              <a:rPr lang="en-US" dirty="0"/>
            </a:br>
            <a:r>
              <a:rPr lang="en-US" dirty="0"/>
              <a:t> </a:t>
            </a:r>
          </a:p>
          <a:p>
            <a:pPr marL="168956" indent="-168956">
              <a:buFont typeface="Arial" panose="020B0604020202020204" pitchFamily="34" charset="0"/>
              <a:buChar char="•"/>
            </a:pPr>
            <a:r>
              <a:rPr lang="en-US" b="1" dirty="0"/>
              <a:t>Marketing plan (research and strategies)</a:t>
            </a:r>
            <a:br>
              <a:rPr lang="en-US" b="1" dirty="0"/>
            </a:br>
            <a:r>
              <a:rPr lang="en-US" dirty="0"/>
              <a:t>Spell out your market analysis and describe your marketing strategy, including sales forecasts, deadlines and milestones, advertising, public relations and how you stack up against your competition. If you can’t produce a lot of data analysis, you can provide testimonials from existing customers.</a:t>
            </a:r>
            <a:br>
              <a:rPr lang="en-US" dirty="0"/>
            </a:br>
            <a:r>
              <a:rPr lang="en-US" dirty="0"/>
              <a:t> </a:t>
            </a:r>
          </a:p>
          <a:p>
            <a:pPr eaLnBrk="1" hangingPunct="1">
              <a:buSzTx/>
              <a:buFontTx/>
              <a:buChar char="•"/>
            </a:pPr>
            <a:r>
              <a:rPr lang="en-US" sz="2800" b="1" dirty="0"/>
              <a:t>How will you position your business</a:t>
            </a:r>
          </a:p>
          <a:p>
            <a:pPr eaLnBrk="1" hangingPunct="1">
              <a:buSzTx/>
              <a:buFontTx/>
              <a:buChar char="•"/>
            </a:pPr>
            <a:r>
              <a:rPr lang="en-US" sz="2800" b="1" dirty="0"/>
              <a:t>Target Market</a:t>
            </a:r>
          </a:p>
          <a:p>
            <a:pPr eaLnBrk="1" hangingPunct="1">
              <a:buSzTx/>
              <a:buFontTx/>
              <a:buChar char="•"/>
            </a:pPr>
            <a:r>
              <a:rPr lang="en-US" sz="2800" b="1" dirty="0"/>
              <a:t>Product/service to be sold </a:t>
            </a:r>
          </a:p>
          <a:p>
            <a:pPr eaLnBrk="1" hangingPunct="1">
              <a:buSzTx/>
              <a:buFontTx/>
              <a:buChar char="•"/>
            </a:pPr>
            <a:r>
              <a:rPr lang="en-US" sz="2800" b="1" dirty="0"/>
              <a:t>Marketing Budget</a:t>
            </a:r>
          </a:p>
          <a:p>
            <a:pPr eaLnBrk="1" hangingPunct="1">
              <a:buSzTx/>
              <a:buFontTx/>
              <a:buChar char="•"/>
            </a:pPr>
            <a:r>
              <a:rPr lang="en-US" sz="2800" b="1" dirty="0"/>
              <a:t>PR tools</a:t>
            </a:r>
          </a:p>
          <a:p>
            <a:pPr eaLnBrk="1" hangingPunct="1">
              <a:buSzTx/>
              <a:buFontTx/>
              <a:buChar char="•"/>
            </a:pPr>
            <a:r>
              <a:rPr lang="en-US" sz="2800" b="1" dirty="0"/>
              <a:t>Follow-up strategy</a:t>
            </a:r>
          </a:p>
          <a:p>
            <a:pPr marL="619504" lvl="1" indent="-168956">
              <a:buFont typeface="Arial" panose="020B0604020202020204" pitchFamily="34" charset="0"/>
              <a:buChar char="•"/>
            </a:pPr>
            <a:endParaRPr lang="en-US"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1E206D87-9B97-4BFC-8AD7-1FEAA8B518D9}" type="slidenum">
              <a:rPr lang="en-US" altLang="en-US">
                <a:solidFill>
                  <a:srgbClr val="000000"/>
                </a:solidFill>
              </a:rPr>
              <a:pPr/>
              <a:t>16</a:t>
            </a:fld>
            <a:endParaRPr lang="en-US" altLang="en-US">
              <a:solidFill>
                <a:srgbClr val="000000"/>
              </a:solidFill>
            </a:endParaRPr>
          </a:p>
        </p:txBody>
      </p:sp>
    </p:spTree>
    <p:extLst>
      <p:ext uri="{BB962C8B-B14F-4D97-AF65-F5344CB8AC3E}">
        <p14:creationId xmlns:p14="http://schemas.microsoft.com/office/powerpoint/2010/main" val="2882054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dirty="0">
                <a:latin typeface="Arial" panose="020B0604020202020204" pitchFamily="34" charset="0"/>
              </a:rPr>
              <a:t>Refer to slide, discuss each of the components of the business plan</a:t>
            </a:r>
          </a:p>
          <a:p>
            <a:pPr eaLnBrk="1" hangingPunct="1">
              <a:spcBef>
                <a:spcPct val="0"/>
              </a:spcBef>
            </a:pPr>
            <a:endParaRPr lang="en-US" altLang="en-US" i="1" dirty="0">
              <a:latin typeface="Arial" panose="020B0604020202020204" pitchFamily="34" charset="0"/>
            </a:endParaRPr>
          </a:p>
          <a:p>
            <a:pPr marL="168956" indent="-168956">
              <a:buFont typeface="Arial" panose="020B0604020202020204" pitchFamily="34" charset="0"/>
              <a:buChar char="•"/>
            </a:pPr>
            <a:r>
              <a:rPr lang="en-US" b="1" dirty="0"/>
              <a:t>Marketing plan (research and strategies)</a:t>
            </a:r>
            <a:br>
              <a:rPr lang="en-US" b="1" dirty="0"/>
            </a:br>
            <a:r>
              <a:rPr lang="en-US" dirty="0"/>
              <a:t>Spell out your market analysis and describe your marketing strategy, including sales forecasts, deadlines and milestones, advertising, public relations and how you stack up against your competition. If you can’t produce a lot of data analysis, you can provide testimonials from existing customers.</a:t>
            </a:r>
          </a:p>
          <a:p>
            <a:r>
              <a:rPr lang="en-US" dirty="0"/>
              <a:t> </a:t>
            </a:r>
          </a:p>
          <a:p>
            <a:pPr marL="270329" indent="-270329" defTabSz="901095" eaLnBrk="1" fontAlgn="auto" hangingPunct="1">
              <a:lnSpc>
                <a:spcPct val="90000"/>
              </a:lnSpc>
              <a:spcAft>
                <a:spcPts val="0"/>
              </a:spcAft>
              <a:buClr>
                <a:schemeClr val="accent3"/>
              </a:buClr>
              <a:buFontTx/>
              <a:buChar char="•"/>
              <a:defRPr/>
            </a:pPr>
            <a:r>
              <a:rPr lang="en-US" b="1" dirty="0"/>
              <a:t>Industry profile &amp; trends</a:t>
            </a:r>
          </a:p>
          <a:p>
            <a:pPr marL="270329" indent="-270329" defTabSz="901095" eaLnBrk="1" fontAlgn="auto" hangingPunct="1">
              <a:lnSpc>
                <a:spcPct val="90000"/>
              </a:lnSpc>
              <a:spcAft>
                <a:spcPts val="0"/>
              </a:spcAft>
              <a:buClr>
                <a:schemeClr val="accent3"/>
              </a:buClr>
              <a:buFontTx/>
              <a:buChar char="•"/>
              <a:defRPr/>
            </a:pPr>
            <a:r>
              <a:rPr lang="en-US" b="1" dirty="0"/>
              <a:t>Market potential (your area demographics)</a:t>
            </a:r>
          </a:p>
          <a:p>
            <a:pPr marL="270329" indent="-270329" defTabSz="901095" eaLnBrk="1" fontAlgn="auto" hangingPunct="1">
              <a:lnSpc>
                <a:spcPct val="90000"/>
              </a:lnSpc>
              <a:spcAft>
                <a:spcPts val="0"/>
              </a:spcAft>
              <a:buClr>
                <a:schemeClr val="accent3"/>
              </a:buClr>
              <a:buFontTx/>
              <a:buChar char="•"/>
              <a:defRPr/>
            </a:pPr>
            <a:r>
              <a:rPr lang="en-US" b="1" dirty="0"/>
              <a:t>Identify the characteristics &amp; attributes of your target market</a:t>
            </a:r>
          </a:p>
          <a:p>
            <a:pPr marL="270329" indent="-270329" defTabSz="901095" eaLnBrk="1" fontAlgn="auto" hangingPunct="1">
              <a:lnSpc>
                <a:spcPct val="90000"/>
              </a:lnSpc>
              <a:spcAft>
                <a:spcPts val="0"/>
              </a:spcAft>
              <a:buClr>
                <a:schemeClr val="accent3"/>
              </a:buClr>
              <a:buFontTx/>
              <a:buChar char="•"/>
              <a:defRPr/>
            </a:pPr>
            <a:r>
              <a:rPr lang="en-US" b="1" dirty="0"/>
              <a:t>Describe Customer Needs &amp; Wants</a:t>
            </a:r>
          </a:p>
          <a:p>
            <a:pPr marL="270329" indent="-270329" defTabSz="901095" eaLnBrk="1" fontAlgn="auto" hangingPunct="1">
              <a:lnSpc>
                <a:spcPct val="90000"/>
              </a:lnSpc>
              <a:spcAft>
                <a:spcPts val="0"/>
              </a:spcAft>
              <a:buClr>
                <a:schemeClr val="accent3"/>
              </a:buClr>
              <a:buFontTx/>
              <a:buChar char="•"/>
              <a:defRPr/>
            </a:pPr>
            <a:r>
              <a:rPr lang="en-US" b="1" dirty="0"/>
              <a:t>Describe purchasing habits</a:t>
            </a:r>
          </a:p>
          <a:p>
            <a:pPr marL="270329" indent="-270329" defTabSz="901095" eaLnBrk="1" fontAlgn="auto" hangingPunct="1">
              <a:lnSpc>
                <a:spcPct val="90000"/>
              </a:lnSpc>
              <a:spcAft>
                <a:spcPts val="0"/>
              </a:spcAft>
              <a:buClr>
                <a:schemeClr val="accent3"/>
              </a:buClr>
              <a:buFontTx/>
              <a:buChar char="•"/>
              <a:defRPr/>
            </a:pPr>
            <a:r>
              <a:rPr lang="en-US" b="1" dirty="0"/>
              <a:t>Growth potential?</a:t>
            </a:r>
          </a:p>
          <a:p>
            <a:pPr eaLnBrk="1" hangingPunct="1">
              <a:spcBef>
                <a:spcPct val="0"/>
              </a:spcBef>
            </a:pPr>
            <a:endParaRPr lang="en-US" altLang="en-US" i="1" dirty="0">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1E206D87-9B97-4BFC-8AD7-1FEAA8B518D9}" type="slidenum">
              <a:rPr lang="en-US" altLang="en-US">
                <a:solidFill>
                  <a:srgbClr val="000000"/>
                </a:solidFill>
              </a:rPr>
              <a:pPr/>
              <a:t>17</a:t>
            </a:fld>
            <a:endParaRPr lang="en-US" altLang="en-US">
              <a:solidFill>
                <a:srgbClr val="000000"/>
              </a:solidFill>
            </a:endParaRPr>
          </a:p>
        </p:txBody>
      </p:sp>
    </p:spTree>
    <p:extLst>
      <p:ext uri="{BB962C8B-B14F-4D97-AF65-F5344CB8AC3E}">
        <p14:creationId xmlns:p14="http://schemas.microsoft.com/office/powerpoint/2010/main" val="1400424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dirty="0">
                <a:latin typeface="Arial" panose="020B0604020202020204" pitchFamily="34" charset="0"/>
              </a:rPr>
              <a:t>Refer to slide, discuss each of the components of the business plan</a:t>
            </a:r>
          </a:p>
          <a:p>
            <a:pPr eaLnBrk="1" hangingPunct="1">
              <a:spcBef>
                <a:spcPct val="0"/>
              </a:spcBef>
            </a:pPr>
            <a:endParaRPr lang="en-US" altLang="en-US" i="1" dirty="0">
              <a:latin typeface="Arial" panose="020B0604020202020204" pitchFamily="34" charset="0"/>
            </a:endParaRPr>
          </a:p>
          <a:p>
            <a:pPr marL="168956" indent="-168956">
              <a:buFont typeface="Arial" panose="020B0604020202020204" pitchFamily="34" charset="0"/>
              <a:buChar char="•"/>
            </a:pPr>
            <a:r>
              <a:rPr lang="en-US" b="1" dirty="0"/>
              <a:t>Marketing plan (research and strategies)</a:t>
            </a:r>
            <a:br>
              <a:rPr lang="en-US" b="1" dirty="0"/>
            </a:br>
            <a:r>
              <a:rPr lang="en-US" dirty="0"/>
              <a:t>Spell out your market analysis and describe your marketing strategy, including sales forecasts, deadlines and milestones, advertising, public relations and how you stack up against your competition. If you can’t produce a lot of data analysis, you can provide testimonials from existing customers.</a:t>
            </a:r>
          </a:p>
          <a:p>
            <a:r>
              <a:rPr lang="en-US" dirty="0"/>
              <a:t> </a:t>
            </a:r>
          </a:p>
          <a:p>
            <a:pPr marL="270329" indent="-270329" defTabSz="901095" eaLnBrk="1" fontAlgn="auto" hangingPunct="1">
              <a:lnSpc>
                <a:spcPct val="90000"/>
              </a:lnSpc>
              <a:spcAft>
                <a:spcPts val="0"/>
              </a:spcAft>
              <a:buClr>
                <a:schemeClr val="accent3"/>
              </a:buClr>
              <a:buFontTx/>
              <a:buChar char="•"/>
              <a:defRPr/>
            </a:pPr>
            <a:r>
              <a:rPr lang="en-US" b="1" dirty="0"/>
              <a:t>Secondary Research</a:t>
            </a:r>
          </a:p>
          <a:p>
            <a:pPr marL="270329" indent="-270329" defTabSz="901095" eaLnBrk="1" fontAlgn="auto" hangingPunct="1">
              <a:lnSpc>
                <a:spcPct val="90000"/>
              </a:lnSpc>
              <a:spcAft>
                <a:spcPts val="0"/>
              </a:spcAft>
              <a:buClr>
                <a:schemeClr val="accent3"/>
              </a:buClr>
              <a:buFontTx/>
              <a:buChar char="•"/>
              <a:defRPr/>
            </a:pPr>
            <a:r>
              <a:rPr lang="en-US" b="1" dirty="0"/>
              <a:t>Trade publications, websites, </a:t>
            </a:r>
            <a:r>
              <a:rPr lang="en-US" b="1" dirty="0" err="1"/>
              <a:t>etc</a:t>
            </a:r>
            <a:endParaRPr lang="en-US" b="1" dirty="0"/>
          </a:p>
          <a:p>
            <a:pPr marL="270329" indent="-270329" defTabSz="901095" eaLnBrk="1" fontAlgn="auto" hangingPunct="1">
              <a:lnSpc>
                <a:spcPct val="90000"/>
              </a:lnSpc>
              <a:spcAft>
                <a:spcPts val="0"/>
              </a:spcAft>
              <a:buClr>
                <a:schemeClr val="accent3"/>
              </a:buClr>
              <a:buFontTx/>
              <a:buChar char="•"/>
              <a:defRPr/>
            </a:pPr>
            <a:r>
              <a:rPr lang="en-US" b="1" dirty="0"/>
              <a:t>NJ State Library System “Jersey Clicks” (Reference Solutions)</a:t>
            </a:r>
          </a:p>
          <a:p>
            <a:pPr marL="270329" indent="-270329" defTabSz="901095" eaLnBrk="1" fontAlgn="auto" hangingPunct="1">
              <a:lnSpc>
                <a:spcPct val="90000"/>
              </a:lnSpc>
              <a:spcAft>
                <a:spcPts val="0"/>
              </a:spcAft>
              <a:buClr>
                <a:schemeClr val="accent3"/>
              </a:buClr>
              <a:buFontTx/>
              <a:buChar char="•"/>
              <a:defRPr/>
            </a:pPr>
            <a:r>
              <a:rPr lang="en-US" b="1" dirty="0"/>
              <a:t>Primary Research</a:t>
            </a:r>
          </a:p>
          <a:p>
            <a:pPr marL="270329" indent="-270329" defTabSz="901095" eaLnBrk="1" fontAlgn="auto" hangingPunct="1">
              <a:lnSpc>
                <a:spcPct val="90000"/>
              </a:lnSpc>
              <a:spcAft>
                <a:spcPts val="0"/>
              </a:spcAft>
              <a:buClr>
                <a:schemeClr val="accent3"/>
              </a:buClr>
              <a:buFontTx/>
              <a:buChar char="•"/>
              <a:defRPr/>
            </a:pPr>
            <a:r>
              <a:rPr lang="en-US" b="1" dirty="0"/>
              <a:t>Networking clubs, groups in your business sector</a:t>
            </a:r>
          </a:p>
          <a:p>
            <a:pPr marL="270329" indent="-270329" defTabSz="901095" eaLnBrk="1" fontAlgn="auto" hangingPunct="1">
              <a:lnSpc>
                <a:spcPct val="90000"/>
              </a:lnSpc>
              <a:spcAft>
                <a:spcPts val="0"/>
              </a:spcAft>
              <a:buClr>
                <a:schemeClr val="accent3"/>
              </a:buClr>
              <a:buFontTx/>
              <a:buChar char="•"/>
              <a:defRPr/>
            </a:pPr>
            <a:r>
              <a:rPr lang="en-US" b="1" dirty="0"/>
              <a:t>Local chambers of commerce and business associations</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1E206D87-9B97-4BFC-8AD7-1FEAA8B518D9}" type="slidenum">
              <a:rPr lang="en-US" altLang="en-US">
                <a:solidFill>
                  <a:srgbClr val="000000"/>
                </a:solidFill>
              </a:rPr>
              <a:pPr/>
              <a:t>18</a:t>
            </a:fld>
            <a:endParaRPr lang="en-US" altLang="en-US">
              <a:solidFill>
                <a:srgbClr val="000000"/>
              </a:solidFill>
            </a:endParaRPr>
          </a:p>
        </p:txBody>
      </p:sp>
    </p:spTree>
    <p:extLst>
      <p:ext uri="{BB962C8B-B14F-4D97-AF65-F5344CB8AC3E}">
        <p14:creationId xmlns:p14="http://schemas.microsoft.com/office/powerpoint/2010/main" val="735563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dirty="0">
                <a:latin typeface="Arial" panose="020B0604020202020204" pitchFamily="34" charset="0"/>
              </a:rPr>
              <a:t>Refer to slide, discuss each of the components of the business plan</a:t>
            </a:r>
          </a:p>
          <a:p>
            <a:pPr eaLnBrk="1" hangingPunct="1">
              <a:spcBef>
                <a:spcPct val="0"/>
              </a:spcBef>
            </a:pPr>
            <a:endParaRPr lang="en-US" altLang="en-US" i="1" dirty="0">
              <a:latin typeface="Arial" panose="020B0604020202020204" pitchFamily="34" charset="0"/>
            </a:endParaRPr>
          </a:p>
          <a:p>
            <a:pPr marL="168956" indent="-168956">
              <a:buFont typeface="Arial" panose="020B0604020202020204" pitchFamily="34" charset="0"/>
              <a:buChar char="•"/>
            </a:pPr>
            <a:r>
              <a:rPr lang="en-US" b="1" dirty="0"/>
              <a:t>Operations &amp; Management plan</a:t>
            </a:r>
            <a:r>
              <a:rPr lang="en-US" dirty="0"/>
              <a:t> </a:t>
            </a:r>
            <a:br>
              <a:rPr lang="en-US" dirty="0"/>
            </a:br>
            <a:r>
              <a:rPr lang="en-US" dirty="0"/>
              <a:t>Provide bios of your company executives and managers and explain how their expertise will help you meet business goals. Investors need to evaluate risk, and often, a management team with lots of experience may lower perceived risk.</a:t>
            </a:r>
            <a:br>
              <a:rPr lang="en-US" dirty="0"/>
            </a:br>
            <a:r>
              <a:rPr lang="en-US" dirty="0"/>
              <a:t> </a:t>
            </a:r>
          </a:p>
          <a:p>
            <a:pPr eaLnBrk="1" hangingPunct="1">
              <a:buSzTx/>
              <a:buFontTx/>
              <a:buChar char="•"/>
            </a:pPr>
            <a:r>
              <a:rPr lang="en-US" sz="800" b="1" dirty="0"/>
              <a:t>Owner personal history</a:t>
            </a:r>
          </a:p>
          <a:p>
            <a:pPr eaLnBrk="1" hangingPunct="1">
              <a:buSzTx/>
              <a:buFontTx/>
              <a:buChar char="•"/>
            </a:pPr>
            <a:r>
              <a:rPr lang="en-US" sz="800" b="1" dirty="0"/>
              <a:t>Education/Credentials</a:t>
            </a:r>
          </a:p>
          <a:p>
            <a:pPr eaLnBrk="1" hangingPunct="1">
              <a:buSzTx/>
              <a:buFontTx/>
              <a:buChar char="•"/>
            </a:pPr>
            <a:r>
              <a:rPr lang="en-US" sz="800" b="1" dirty="0"/>
              <a:t>Related work experience</a:t>
            </a:r>
          </a:p>
          <a:p>
            <a:pPr eaLnBrk="1" hangingPunct="1">
              <a:buSzTx/>
              <a:buFontTx/>
              <a:buChar char="•"/>
            </a:pPr>
            <a:r>
              <a:rPr lang="en-US" sz="800" b="1" dirty="0"/>
              <a:t>Duties &amp; responsibilities</a:t>
            </a:r>
          </a:p>
          <a:p>
            <a:pPr eaLnBrk="1" hangingPunct="1">
              <a:buSzTx/>
              <a:buFontTx/>
              <a:buChar char="•"/>
            </a:pPr>
            <a:r>
              <a:rPr lang="en-US" sz="800" b="1" dirty="0"/>
              <a:t>Owner compensation</a:t>
            </a:r>
          </a:p>
          <a:p>
            <a:pPr eaLnBrk="1" hangingPunct="1">
              <a:buSzTx/>
              <a:buFontTx/>
              <a:buChar char="•"/>
            </a:pPr>
            <a:r>
              <a:rPr lang="en-US" sz="800" b="1" dirty="0"/>
              <a:t>Other managers and employees</a:t>
            </a:r>
          </a:p>
          <a:p>
            <a:pPr eaLnBrk="1" hangingPunct="1">
              <a:buSzTx/>
              <a:buFontTx/>
              <a:buChar char="•"/>
            </a:pPr>
            <a:r>
              <a:rPr lang="en-US" sz="800" b="1" dirty="0"/>
              <a:t>Roles, responsibilities, compensation</a:t>
            </a:r>
          </a:p>
          <a:p>
            <a:pPr eaLnBrk="1" hangingPunct="1">
              <a:buSzTx/>
              <a:buFontTx/>
              <a:buChar char="•"/>
            </a:pPr>
            <a:r>
              <a:rPr lang="en-US" sz="800" b="1" dirty="0"/>
              <a:t>Brief Job Description</a:t>
            </a:r>
          </a:p>
          <a:p>
            <a:pPr eaLnBrk="1" hangingPunct="1">
              <a:buSzTx/>
              <a:buFontTx/>
              <a:buChar char="•"/>
            </a:pPr>
            <a:endParaRPr lang="en-US" sz="800" b="1" dirty="0"/>
          </a:p>
          <a:p>
            <a:pPr eaLnBrk="1" hangingPunct="1">
              <a:spcBef>
                <a:spcPct val="0"/>
              </a:spcBef>
            </a:pPr>
            <a:endParaRPr lang="en-US" altLang="en-US" i="1" dirty="0">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1E206D87-9B97-4BFC-8AD7-1FEAA8B518D9}" type="slidenum">
              <a:rPr lang="en-US" altLang="en-US">
                <a:solidFill>
                  <a:srgbClr val="000000"/>
                </a:solidFill>
              </a:rPr>
              <a:pPr/>
              <a:t>19</a:t>
            </a:fld>
            <a:endParaRPr lang="en-US" altLang="en-US">
              <a:solidFill>
                <a:srgbClr val="000000"/>
              </a:solidFill>
            </a:endParaRPr>
          </a:p>
        </p:txBody>
      </p:sp>
    </p:spTree>
    <p:extLst>
      <p:ext uri="{BB962C8B-B14F-4D97-AF65-F5344CB8AC3E}">
        <p14:creationId xmlns:p14="http://schemas.microsoft.com/office/powerpoint/2010/main" val="167955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307C3-EF51-9D15-A318-C3F28B442930}"/>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E98617E-4F93-BD64-8215-DA25AF202D2C}"/>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1CF1E575-F47A-D52E-00CB-DBED899E3C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EE3AE235-5F49-112B-97C7-CD9AF72E75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Arial" panose="020B0604020202020204" pitchFamily="34" charset="0"/>
              </a:defRPr>
            </a:lvl1pPr>
            <a:lvl2pPr marL="733425" indent="-280988" defTabSz="919163">
              <a:defRPr>
                <a:solidFill>
                  <a:schemeClr val="tx1"/>
                </a:solidFill>
                <a:latin typeface="Arial" panose="020B0604020202020204" pitchFamily="34" charset="0"/>
              </a:defRPr>
            </a:lvl2pPr>
            <a:lvl3pPr marL="1130300" indent="-223838" defTabSz="919163">
              <a:defRPr>
                <a:solidFill>
                  <a:schemeClr val="tx1"/>
                </a:solidFill>
                <a:latin typeface="Arial" panose="020B0604020202020204" pitchFamily="34" charset="0"/>
              </a:defRPr>
            </a:lvl3pPr>
            <a:lvl4pPr marL="1582738" indent="-223838" defTabSz="919163">
              <a:defRPr>
                <a:solidFill>
                  <a:schemeClr val="tx1"/>
                </a:solidFill>
                <a:latin typeface="Arial" panose="020B0604020202020204" pitchFamily="34" charset="0"/>
              </a:defRPr>
            </a:lvl4pPr>
            <a:lvl5pPr marL="2036763" indent="-223838" defTabSz="919163">
              <a:defRPr>
                <a:solidFill>
                  <a:schemeClr val="tx1"/>
                </a:solidFill>
                <a:latin typeface="Arial" panose="020B0604020202020204" pitchFamily="34" charset="0"/>
              </a:defRPr>
            </a:lvl5pPr>
            <a:lvl6pPr marL="2493963" indent="-223838" defTabSz="919163" eaLnBrk="0" fontAlgn="base" hangingPunct="0">
              <a:spcBef>
                <a:spcPct val="0"/>
              </a:spcBef>
              <a:spcAft>
                <a:spcPct val="0"/>
              </a:spcAft>
              <a:defRPr>
                <a:solidFill>
                  <a:schemeClr val="tx1"/>
                </a:solidFill>
                <a:latin typeface="Arial" panose="020B0604020202020204" pitchFamily="34" charset="0"/>
              </a:defRPr>
            </a:lvl6pPr>
            <a:lvl7pPr marL="2951163" indent="-223838" defTabSz="919163" eaLnBrk="0" fontAlgn="base" hangingPunct="0">
              <a:spcBef>
                <a:spcPct val="0"/>
              </a:spcBef>
              <a:spcAft>
                <a:spcPct val="0"/>
              </a:spcAft>
              <a:defRPr>
                <a:solidFill>
                  <a:schemeClr val="tx1"/>
                </a:solidFill>
                <a:latin typeface="Arial" panose="020B0604020202020204" pitchFamily="34" charset="0"/>
              </a:defRPr>
            </a:lvl7pPr>
            <a:lvl8pPr marL="3408363" indent="-223838" defTabSz="919163" eaLnBrk="0" fontAlgn="base" hangingPunct="0">
              <a:spcBef>
                <a:spcPct val="0"/>
              </a:spcBef>
              <a:spcAft>
                <a:spcPct val="0"/>
              </a:spcAft>
              <a:defRPr>
                <a:solidFill>
                  <a:schemeClr val="tx1"/>
                </a:solidFill>
                <a:latin typeface="Arial" panose="020B0604020202020204" pitchFamily="34" charset="0"/>
              </a:defRPr>
            </a:lvl8pPr>
            <a:lvl9pPr marL="3865563" indent="-223838" defTabSz="919163" eaLnBrk="0" fontAlgn="base" hangingPunct="0">
              <a:spcBef>
                <a:spcPct val="0"/>
              </a:spcBef>
              <a:spcAft>
                <a:spcPct val="0"/>
              </a:spcAft>
              <a:defRPr>
                <a:solidFill>
                  <a:schemeClr val="tx1"/>
                </a:solidFill>
                <a:latin typeface="Arial" panose="020B0604020202020204" pitchFamily="34" charset="0"/>
              </a:defRPr>
            </a:lvl9pPr>
          </a:lstStyle>
          <a:p>
            <a:fld id="{243356F0-DB24-4EEF-93E1-45149CDF90B8}" type="slidenum">
              <a:rPr lang="en-US" altLang="en-US" smtClean="0"/>
              <a:pPr/>
              <a:t>2</a:t>
            </a:fld>
            <a:endParaRPr lang="en-US" altLang="en-US"/>
          </a:p>
        </p:txBody>
      </p:sp>
    </p:spTree>
    <p:extLst>
      <p:ext uri="{BB962C8B-B14F-4D97-AF65-F5344CB8AC3E}">
        <p14:creationId xmlns:p14="http://schemas.microsoft.com/office/powerpoint/2010/main" val="1477734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dirty="0">
                <a:latin typeface="Arial" panose="020B0604020202020204" pitchFamily="34" charset="0"/>
              </a:rPr>
              <a:t>Refer to slide, discuss each of the components of the business plan</a:t>
            </a:r>
          </a:p>
          <a:p>
            <a:pPr eaLnBrk="1" hangingPunct="1">
              <a:spcBef>
                <a:spcPct val="0"/>
              </a:spcBef>
            </a:pPr>
            <a:endParaRPr lang="en-US" altLang="en-US" i="1" dirty="0">
              <a:latin typeface="Arial" panose="020B0604020202020204" pitchFamily="34" charset="0"/>
            </a:endParaRPr>
          </a:p>
          <a:p>
            <a:pPr marL="168956" indent="-168956">
              <a:buFont typeface="Arial" panose="020B0604020202020204" pitchFamily="34" charset="0"/>
              <a:buChar char="•"/>
            </a:pPr>
            <a:r>
              <a:rPr lang="en-US" dirty="0"/>
              <a:t/>
            </a:r>
            <a:br>
              <a:rPr lang="en-US" dirty="0"/>
            </a:br>
            <a:r>
              <a:rPr lang="en-US" dirty="0"/>
              <a:t> </a:t>
            </a:r>
          </a:p>
          <a:p>
            <a:pPr marL="168956" indent="-168956">
              <a:buFont typeface="Arial" panose="020B0604020202020204" pitchFamily="34" charset="0"/>
              <a:buChar char="•"/>
            </a:pPr>
            <a:r>
              <a:rPr lang="en-US" b="1" dirty="0"/>
              <a:t>Financial documents</a:t>
            </a:r>
            <a:r>
              <a:rPr lang="en-US" dirty="0"/>
              <a:t> </a:t>
            </a:r>
            <a:br>
              <a:rPr lang="en-US" dirty="0"/>
            </a:br>
            <a:r>
              <a:rPr lang="en-US" dirty="0"/>
              <a:t>This is where you provide the numbers that back up everything you described in your organizational and marketing sections.</a:t>
            </a:r>
          </a:p>
          <a:p>
            <a:pPr marL="619504" lvl="1" indent="-168956">
              <a:buFont typeface="Arial" panose="020B0604020202020204" pitchFamily="34" charset="0"/>
              <a:buChar char="•"/>
            </a:pPr>
            <a:r>
              <a:rPr lang="en-US" dirty="0"/>
              <a:t>Include conservative projections of your </a:t>
            </a:r>
            <a:r>
              <a:rPr lang="en-US" b="1" dirty="0"/>
              <a:t>Profit and Loss statements </a:t>
            </a:r>
            <a:r>
              <a:rPr lang="en-US" dirty="0"/>
              <a:t>(Income Statement), </a:t>
            </a:r>
            <a:r>
              <a:rPr lang="en-US" b="1" dirty="0"/>
              <a:t>Balance Sheet</a:t>
            </a:r>
            <a:r>
              <a:rPr lang="en-US" dirty="0"/>
              <a:t>, and your </a:t>
            </a:r>
            <a:r>
              <a:rPr lang="en-US" b="1" dirty="0"/>
              <a:t>Cash Flow Statements</a:t>
            </a:r>
            <a:r>
              <a:rPr lang="en-US" dirty="0"/>
              <a:t> for the next three years. </a:t>
            </a:r>
          </a:p>
          <a:p>
            <a:pPr marL="619504" lvl="1" indent="-168956">
              <a:buFont typeface="Arial" panose="020B0604020202020204" pitchFamily="34" charset="0"/>
              <a:buChar char="•"/>
            </a:pPr>
            <a:r>
              <a:rPr lang="en-US" dirty="0"/>
              <a:t>These are forward-looking projections, not your current accounting outputs.</a:t>
            </a:r>
          </a:p>
          <a:p>
            <a:pPr marL="619504" lvl="1" indent="-168956">
              <a:buFont typeface="Arial" panose="020B0604020202020204" pitchFamily="34" charset="0"/>
              <a:buChar char="•"/>
            </a:pPr>
            <a:endParaRPr lang="en-US" dirty="0"/>
          </a:p>
          <a:p>
            <a:pPr marL="168956" indent="-168956">
              <a:buFont typeface="Arial" panose="020B0604020202020204" pitchFamily="34" charset="0"/>
              <a:buChar char="•"/>
            </a:pPr>
            <a:r>
              <a:rPr lang="en-US" b="1" dirty="0"/>
              <a:t>Should also include</a:t>
            </a:r>
          </a:p>
          <a:p>
            <a:pPr marL="619504" lvl="1" indent="-168956">
              <a:buFont typeface="Arial" panose="020B0604020202020204" pitchFamily="34" charset="0"/>
              <a:buChar char="•"/>
            </a:pPr>
            <a:r>
              <a:rPr lang="en-US" dirty="0"/>
              <a:t>Sources/Uses of Funds</a:t>
            </a:r>
          </a:p>
          <a:p>
            <a:pPr marL="619504" lvl="1" indent="-168956">
              <a:buFont typeface="Arial" panose="020B0604020202020204" pitchFamily="34" charset="0"/>
              <a:buChar char="•"/>
            </a:pPr>
            <a:r>
              <a:rPr lang="en-US" dirty="0"/>
              <a:t>Capital Equipment List or Startup Costs for new businesses</a:t>
            </a:r>
          </a:p>
          <a:p>
            <a:pPr marL="619504" lvl="1" indent="-168956">
              <a:buFont typeface="Arial" panose="020B0604020202020204" pitchFamily="34" charset="0"/>
              <a:buChar char="•"/>
            </a:pPr>
            <a:r>
              <a:rPr lang="en-US" dirty="0"/>
              <a:t>Break Even Analysis for Startups/New Businesses</a:t>
            </a:r>
          </a:p>
          <a:p>
            <a:pPr marL="619504" lvl="1" indent="-168956">
              <a:buFont typeface="Arial" panose="020B0604020202020204" pitchFamily="34" charset="0"/>
              <a:buChar char="•"/>
            </a:pPr>
            <a:endParaRPr lang="en-US" dirty="0"/>
          </a:p>
          <a:p>
            <a:pPr marL="168956" indent="-168956">
              <a:buFont typeface="Arial" panose="020B0604020202020204" pitchFamily="34" charset="0"/>
              <a:buChar char="•"/>
            </a:pPr>
            <a:endParaRPr lang="en-US" dirty="0"/>
          </a:p>
          <a:p>
            <a:pPr eaLnBrk="1" hangingPunct="1">
              <a:spcBef>
                <a:spcPct val="0"/>
              </a:spcBef>
            </a:pPr>
            <a:endParaRPr lang="en-US" altLang="en-US" i="1" dirty="0">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1E206D87-9B97-4BFC-8AD7-1FEAA8B518D9}" type="slidenum">
              <a:rPr lang="en-US" altLang="en-US">
                <a:solidFill>
                  <a:srgbClr val="000000"/>
                </a:solidFill>
              </a:rPr>
              <a:pPr/>
              <a:t>20</a:t>
            </a:fld>
            <a:endParaRPr lang="en-US" altLang="en-US">
              <a:solidFill>
                <a:srgbClr val="000000"/>
              </a:solidFill>
            </a:endParaRPr>
          </a:p>
        </p:txBody>
      </p:sp>
    </p:spTree>
    <p:extLst>
      <p:ext uri="{BB962C8B-B14F-4D97-AF65-F5344CB8AC3E}">
        <p14:creationId xmlns:p14="http://schemas.microsoft.com/office/powerpoint/2010/main" val="2643752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900">
                <a:latin typeface="Arial" panose="020B0604020202020204" pitchFamily="34" charset="0"/>
              </a:rPr>
              <a:t>Start with a SELF-assessment.  Being an entrepreneur isn’t for everyone.  There are lot of factors that need to be in place to make sure you’re putting yourself in the best possible position.  Take some time to go through a self-assessment survey on entrepreneurship.</a:t>
            </a:r>
          </a:p>
          <a:p>
            <a:pPr eaLnBrk="1" hangingPunct="1">
              <a:spcBef>
                <a:spcPct val="0"/>
              </a:spcBef>
            </a:pPr>
            <a:r>
              <a:rPr lang="en-US" altLang="en-US" sz="900">
                <a:latin typeface="Arial" panose="020B0604020202020204" pitchFamily="34" charset="0"/>
              </a:rPr>
              <a:t>Emotional: 10,000 hour rule.  Family support – both emotional and financial</a:t>
            </a:r>
          </a:p>
          <a:p>
            <a:pPr eaLnBrk="1" hangingPunct="1">
              <a:spcBef>
                <a:spcPct val="0"/>
              </a:spcBef>
            </a:pPr>
            <a:r>
              <a:rPr lang="en-US" altLang="en-US" sz="900">
                <a:latin typeface="Arial" panose="020B0604020202020204" pitchFamily="34" charset="0"/>
              </a:rPr>
              <a:t>Personal work style: SWOT yourself!  BE HONEST!</a:t>
            </a:r>
          </a:p>
          <a:p>
            <a:pPr eaLnBrk="1" hangingPunct="1">
              <a:spcBef>
                <a:spcPct val="0"/>
              </a:spcBef>
            </a:pPr>
            <a:r>
              <a:rPr lang="en-US" altLang="en-US" sz="900">
                <a:latin typeface="Arial" panose="020B0604020202020204" pitchFamily="34" charset="0"/>
              </a:rPr>
              <a:t>Skills/resources: No one can do it all themselves.  Sole proprietor vs business owner.  Attorney, Accountant, Insurance, ADVISORY BOARD…and STAFF!</a:t>
            </a:r>
          </a:p>
          <a:p>
            <a:pPr eaLnBrk="1" hangingPunct="1">
              <a:spcBef>
                <a:spcPct val="0"/>
              </a:spcBef>
            </a:pPr>
            <a:r>
              <a:rPr lang="en-US" altLang="en-US" sz="900" b="1">
                <a:solidFill>
                  <a:srgbClr val="000000"/>
                </a:solidFill>
                <a:latin typeface="Calibri" panose="020F0502020204030204" pitchFamily="34" charset="0"/>
              </a:rPr>
              <a:t>For complete survey: UCEDC.com/Business Tools/Entrepreneurship Self Assessment Tool  </a:t>
            </a:r>
            <a:r>
              <a:rPr lang="en-US" altLang="en-US" sz="900">
                <a:latin typeface="Arial" panose="020B0604020202020204" pitchFamily="34" charset="0"/>
                <a:hlinkClick r:id="rId3"/>
              </a:rPr>
              <a:t>https://ucedc.com/entrepreneurship-self-assessment/</a:t>
            </a:r>
            <a:r>
              <a:rPr lang="en-US" altLang="en-US" sz="900">
                <a:latin typeface="Arial" panose="020B0604020202020204" pitchFamily="34" charset="0"/>
              </a:rPr>
              <a:t> </a:t>
            </a:r>
          </a:p>
          <a:p>
            <a:pPr eaLnBrk="1" hangingPunct="1">
              <a:spcBef>
                <a:spcPct val="0"/>
              </a:spcBef>
            </a:pPr>
            <a:endParaRPr lang="en-US" altLang="en-US" sz="900">
              <a:latin typeface="Arial" panose="020B0604020202020204" pitchFamily="34" charset="0"/>
            </a:endParaRPr>
          </a:p>
          <a:p>
            <a:pPr eaLnBrk="1" hangingPunct="1">
              <a:spcBef>
                <a:spcPct val="0"/>
              </a:spcBef>
            </a:pPr>
            <a:endParaRPr lang="en-US" altLang="en-US" sz="900">
              <a:latin typeface="Arial" panose="020B0604020202020204" pitchFamily="34" charset="0"/>
            </a:endParaRPr>
          </a:p>
          <a:p>
            <a:pPr eaLnBrk="1" hangingPunct="1">
              <a:spcBef>
                <a:spcPct val="0"/>
              </a:spcBef>
            </a:pPr>
            <a:endParaRPr lang="en-US" altLang="en-US" sz="900">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2F4814B5-8598-46DA-960F-9B0E05C19759}"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Personal finances also play a large role in determining if you’re ready to be an entrepreneur.  You need to look at a number of different items:</a:t>
            </a:r>
          </a:p>
          <a:p>
            <a:pPr eaLnBrk="1" hangingPunct="1">
              <a:spcBef>
                <a:spcPct val="0"/>
              </a:spcBef>
            </a:pPr>
            <a:r>
              <a:rPr lang="en-US" altLang="en-US">
                <a:latin typeface="Arial" panose="020B0604020202020204" pitchFamily="34" charset="0"/>
              </a:rPr>
              <a:t>How does the revenue you project your business will supply tie in with household needs?</a:t>
            </a:r>
          </a:p>
          <a:p>
            <a:pPr eaLnBrk="1" hangingPunct="1">
              <a:spcBef>
                <a:spcPct val="0"/>
              </a:spcBef>
            </a:pPr>
            <a:r>
              <a:rPr lang="en-US" altLang="en-US">
                <a:latin typeface="Arial" panose="020B0604020202020204" pitchFamily="34" charset="0"/>
              </a:rPr>
              <a:t>What are the long term financial goals you have?</a:t>
            </a:r>
          </a:p>
          <a:p>
            <a:pPr eaLnBrk="1" hangingPunct="1">
              <a:spcBef>
                <a:spcPct val="0"/>
              </a:spcBef>
            </a:pPr>
            <a:r>
              <a:rPr lang="en-US" altLang="en-US">
                <a:latin typeface="Arial" panose="020B0604020202020204" pitchFamily="34" charset="0"/>
              </a:rPr>
              <a:t>How much can you invest in your business?</a:t>
            </a:r>
          </a:p>
          <a:p>
            <a:pPr eaLnBrk="1" hangingPunct="1">
              <a:spcBef>
                <a:spcPct val="0"/>
              </a:spcBef>
            </a:pPr>
            <a:r>
              <a:rPr lang="en-US" altLang="en-US">
                <a:latin typeface="Arial" panose="020B0604020202020204" pitchFamily="34" charset="0"/>
              </a:rPr>
              <a:t>Can you access capital?</a:t>
            </a:r>
          </a:p>
          <a:p>
            <a:pPr eaLnBrk="1" hangingPunct="1">
              <a:spcBef>
                <a:spcPct val="0"/>
              </a:spcBef>
            </a:pPr>
            <a:r>
              <a:rPr lang="en-US" altLang="en-US">
                <a:latin typeface="Arial" panose="020B0604020202020204" pitchFamily="34" charset="0"/>
              </a:rPr>
              <a:t>Do you know your credit score and will it cause a barrier to opening a business? </a:t>
            </a:r>
          </a:p>
          <a:p>
            <a:pPr eaLnBrk="1" hangingPunct="1">
              <a:spcBef>
                <a:spcPct val="0"/>
              </a:spcBef>
            </a:pPr>
            <a:r>
              <a:rPr lang="en-US" altLang="en-US">
                <a:latin typeface="Arial" panose="020B0604020202020204" pitchFamily="34" charset="0"/>
              </a:rPr>
              <a:t>These items are critical for starting a business.</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D39EEC7C-CADE-4058-838E-968471BE1631}" type="slidenum">
              <a:rPr lang="en-US" altLang="en-US">
                <a:solidFill>
                  <a:srgbClr val="000000"/>
                </a:solidFill>
              </a:rPr>
              <a:pPr/>
              <a:t>22</a:t>
            </a:fld>
            <a:endParaRPr lang="en-US"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The accountants equation is what governs the Balance Sheet Accounts!  All accounting rests on this equation!! (Very Important).</a:t>
            </a:r>
          </a:p>
          <a:p>
            <a:pPr eaLnBrk="1" hangingPunct="1">
              <a:spcBef>
                <a:spcPct val="0"/>
              </a:spcBef>
            </a:pPr>
            <a:r>
              <a:rPr lang="en-US" altLang="en-US">
                <a:latin typeface="Arial" panose="020B0604020202020204" pitchFamily="34" charset="0"/>
              </a:rPr>
              <a:t>Your personal financial statement shows your personal net worth.  A snapshot. This can be used to show how much you can invest into a business, what assets are available for use as collateral, and how many resources are available to you to supplement your income during the start-up phase.</a:t>
            </a:r>
          </a:p>
          <a:p>
            <a:pPr eaLnBrk="1" hangingPunct="1">
              <a:spcBef>
                <a:spcPct val="0"/>
              </a:spcBef>
            </a:pPr>
            <a:r>
              <a:rPr lang="en-US" altLang="en-US">
                <a:latin typeface="Arial" panose="020B0604020202020204" pitchFamily="34" charset="0"/>
              </a:rPr>
              <a:t>Also includes your debts.  The companies best positioned to weather COVID had low debt…which translate into monthly expenses that are captured in….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26318B93-361C-436C-A814-2F588A02B564}" type="slidenum">
              <a:rPr lang="en-US" altLang="en-US">
                <a:solidFill>
                  <a:srgbClr val="000000"/>
                </a:solidFill>
              </a:rPr>
              <a:pPr/>
              <a:t>23</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…Income and Cash Flow statements.  Because your net worth doesn’t pay the bills.  IT’S ALL ABOUT THE CASH FLOW</a:t>
            </a:r>
          </a:p>
          <a:p>
            <a:pPr eaLnBrk="1" hangingPunct="1">
              <a:spcBef>
                <a:spcPct val="0"/>
              </a:spcBef>
            </a:pPr>
            <a:r>
              <a:rPr lang="en-US" altLang="en-US">
                <a:latin typeface="Arial" panose="020B0604020202020204" pitchFamily="34" charset="0"/>
              </a:rPr>
              <a:t>We all need money to live on.  Whether it’s to pay a mortgage, rent, food, clothing, etc. We need to determine that we can survive on little to no income from the business in it’s early stages.  We need to do a hard assessment of what money we have coming in and what our expenses are.</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0271495F-46B8-48D2-BA44-766468A69FF8}" type="slidenum">
              <a:rPr lang="en-US" altLang="en-US">
                <a:solidFill>
                  <a:srgbClr val="000000"/>
                </a:solidFill>
              </a:rPr>
              <a:pPr/>
              <a:t>24</a:t>
            </a:fld>
            <a:endParaRPr lang="en-US"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Knowing how to manage one’s personal credit starts with getting copies of all three credit reports for free at </a:t>
            </a:r>
            <a:r>
              <a:rPr lang="en-US" altLang="en-US" b="1" u="sng">
                <a:latin typeface="Arial" panose="020B0604020202020204" pitchFamily="34" charset="0"/>
                <a:hlinkClick r:id="rId3"/>
              </a:rPr>
              <a:t>www.annualcreditreport.com</a:t>
            </a:r>
            <a:r>
              <a:rPr lang="en-US" altLang="en-US">
                <a:latin typeface="Arial" panose="020B0604020202020204" pitchFamily="34" charset="0"/>
              </a:rPr>
              <a:t>, which shows the details of your credit history without a score.  By law you are entitled to receive each report once a year at no charge.  If you want to see your scores you do have the option to include that for a fee.  Many people create a reminder system to access one report every four months, for free, in order to see new information more regularly.  Each report will list all accounts (“tradelines”) as reported to each credit bureau.  You’ll have the opportunity to challenge and correct any inaccuracies which could be affecting your score.  </a:t>
            </a:r>
          </a:p>
          <a:p>
            <a:pPr eaLnBrk="1" hangingPunct="1">
              <a:spcBef>
                <a:spcPct val="0"/>
              </a:spcBef>
            </a:pPr>
            <a:endParaRPr lang="en-US" altLang="en-US">
              <a:latin typeface="Arial" panose="020B0604020202020204"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24F6BB4B-12E7-4B6A-B1E1-DEC8189541FF}" type="slidenum">
              <a:rPr lang="en-US" altLang="en-US">
                <a:solidFill>
                  <a:srgbClr val="000000"/>
                </a:solidFill>
              </a:rPr>
              <a:pPr/>
              <a:t>25</a:t>
            </a:fld>
            <a:endParaRPr lang="en-US"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Let’s move on to the next part of the assessment process; your idea.</a:t>
            </a:r>
          </a:p>
          <a:p>
            <a:pPr eaLnBrk="1" hangingPunct="1">
              <a:spcBef>
                <a:spcPct val="0"/>
              </a:spcBef>
            </a:pPr>
            <a:r>
              <a:rPr lang="en-US" altLang="en-US">
                <a:latin typeface="Arial" panose="020B0604020202020204" pitchFamily="34" charset="0"/>
              </a:rPr>
              <a:t>(We’ll cover Idea, Market, and Organization in the first two parts of the series and Financials in the last two parts)</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0CEB5299-40FF-4C1D-A77D-FEA38CB66E0F}" type="slidenum">
              <a:rPr lang="en-US" altLang="en-US">
                <a:solidFill>
                  <a:srgbClr val="000000"/>
                </a:solidFill>
              </a:rPr>
              <a:pPr/>
              <a:t>26</a:t>
            </a:fld>
            <a:endParaRPr lang="en-US"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Have you done research to validate you are filling an unmet need?</a:t>
            </a:r>
          </a:p>
          <a:p>
            <a:pPr eaLnBrk="1" hangingPunct="1">
              <a:spcBef>
                <a:spcPct val="0"/>
              </a:spcBef>
            </a:pPr>
            <a:r>
              <a:rPr lang="en-US" altLang="en-US">
                <a:latin typeface="Arial" panose="020B0604020202020204" pitchFamily="34" charset="0"/>
              </a:rPr>
              <a:t>Examples of some companies that reassessed and repositioned one or more of their 4 Ps:</a:t>
            </a:r>
          </a:p>
          <a:p>
            <a:pPr eaLnBrk="1" hangingPunct="1">
              <a:spcBef>
                <a:spcPct val="0"/>
              </a:spcBef>
            </a:pPr>
            <a:endParaRPr lang="en-US" altLang="en-US">
              <a:latin typeface="Arial" panose="020B0604020202020204" pitchFamily="34" charset="0"/>
            </a:endParaRPr>
          </a:p>
          <a:p>
            <a:pPr eaLnBrk="1" hangingPunct="1">
              <a:spcBef>
                <a:spcPct val="0"/>
              </a:spcBef>
            </a:pPr>
            <a:endParaRPr lang="en-US" altLang="en-US" i="1">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0E5D821A-6EA6-4E67-9A2D-3BD4C32734F3}" type="slidenum">
              <a:rPr lang="en-US" altLang="en-US">
                <a:solidFill>
                  <a:srgbClr val="000000"/>
                </a:solidFill>
              </a:rPr>
              <a:pPr/>
              <a:t>27</a:t>
            </a:fld>
            <a:endParaRPr lang="en-US"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And of course you need to clearly define (or re-define) your target market.</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4CD33C10-4946-4702-8AFC-C0D9AA746982}" type="slidenum">
              <a:rPr lang="en-US" altLang="en-US">
                <a:solidFill>
                  <a:srgbClr val="000000"/>
                </a:solidFill>
              </a:rPr>
              <a:pPr/>
              <a:t>28</a:t>
            </a:fld>
            <a:endParaRPr lang="en-US"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center piece in the 4Ps diagram.   It’s all about LIST!  Who are you marketing to?  KYC    As we’ll see later, List can have 5x greater impact than Offer and Creative.</a:t>
            </a:r>
          </a:p>
          <a:p>
            <a:r>
              <a:rPr lang="en-US" altLang="en-US" b="1">
                <a:latin typeface="Arial" panose="020B0604020202020204" pitchFamily="34" charset="0"/>
              </a:rPr>
              <a:t>Segmentation: 80/20 rule (Beneficial example)    Find your most profitable segments!</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Examples of COVID companies who’ve reassessed/redefined their market: </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C0CDF8F8-AD8E-40F7-8950-A0CFDF02F0DB}" type="slidenum">
              <a:rPr lang="en-US" altLang="en-US">
                <a:solidFill>
                  <a:srgbClr val="000000"/>
                </a:solidFill>
              </a:rPr>
              <a:pPr/>
              <a:t>29</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Arial" panose="020B0604020202020204" pitchFamily="34" charset="0"/>
              </a:defRPr>
            </a:lvl1pPr>
            <a:lvl2pPr marL="733425" indent="-280988" defTabSz="919163">
              <a:defRPr>
                <a:solidFill>
                  <a:schemeClr val="tx1"/>
                </a:solidFill>
                <a:latin typeface="Arial" panose="020B0604020202020204" pitchFamily="34" charset="0"/>
              </a:defRPr>
            </a:lvl2pPr>
            <a:lvl3pPr marL="1130300" indent="-223838" defTabSz="919163">
              <a:defRPr>
                <a:solidFill>
                  <a:schemeClr val="tx1"/>
                </a:solidFill>
                <a:latin typeface="Arial" panose="020B0604020202020204" pitchFamily="34" charset="0"/>
              </a:defRPr>
            </a:lvl3pPr>
            <a:lvl4pPr marL="1582738" indent="-223838" defTabSz="919163">
              <a:defRPr>
                <a:solidFill>
                  <a:schemeClr val="tx1"/>
                </a:solidFill>
                <a:latin typeface="Arial" panose="020B0604020202020204" pitchFamily="34" charset="0"/>
              </a:defRPr>
            </a:lvl4pPr>
            <a:lvl5pPr marL="2036763" indent="-223838" defTabSz="919163">
              <a:defRPr>
                <a:solidFill>
                  <a:schemeClr val="tx1"/>
                </a:solidFill>
                <a:latin typeface="Arial" panose="020B0604020202020204" pitchFamily="34" charset="0"/>
              </a:defRPr>
            </a:lvl5pPr>
            <a:lvl6pPr marL="2493963" indent="-223838" defTabSz="919163" eaLnBrk="0" fontAlgn="base" hangingPunct="0">
              <a:spcBef>
                <a:spcPct val="0"/>
              </a:spcBef>
              <a:spcAft>
                <a:spcPct val="0"/>
              </a:spcAft>
              <a:defRPr>
                <a:solidFill>
                  <a:schemeClr val="tx1"/>
                </a:solidFill>
                <a:latin typeface="Arial" panose="020B0604020202020204" pitchFamily="34" charset="0"/>
              </a:defRPr>
            </a:lvl6pPr>
            <a:lvl7pPr marL="2951163" indent="-223838" defTabSz="919163" eaLnBrk="0" fontAlgn="base" hangingPunct="0">
              <a:spcBef>
                <a:spcPct val="0"/>
              </a:spcBef>
              <a:spcAft>
                <a:spcPct val="0"/>
              </a:spcAft>
              <a:defRPr>
                <a:solidFill>
                  <a:schemeClr val="tx1"/>
                </a:solidFill>
                <a:latin typeface="Arial" panose="020B0604020202020204" pitchFamily="34" charset="0"/>
              </a:defRPr>
            </a:lvl7pPr>
            <a:lvl8pPr marL="3408363" indent="-223838" defTabSz="919163" eaLnBrk="0" fontAlgn="base" hangingPunct="0">
              <a:spcBef>
                <a:spcPct val="0"/>
              </a:spcBef>
              <a:spcAft>
                <a:spcPct val="0"/>
              </a:spcAft>
              <a:defRPr>
                <a:solidFill>
                  <a:schemeClr val="tx1"/>
                </a:solidFill>
                <a:latin typeface="Arial" panose="020B0604020202020204" pitchFamily="34" charset="0"/>
              </a:defRPr>
            </a:lvl8pPr>
            <a:lvl9pPr marL="3865563" indent="-223838" defTabSz="919163" eaLnBrk="0" fontAlgn="base" hangingPunct="0">
              <a:spcBef>
                <a:spcPct val="0"/>
              </a:spcBef>
              <a:spcAft>
                <a:spcPct val="0"/>
              </a:spcAft>
              <a:defRPr>
                <a:solidFill>
                  <a:schemeClr val="tx1"/>
                </a:solidFill>
                <a:latin typeface="Arial" panose="020B0604020202020204" pitchFamily="34" charset="0"/>
              </a:defRPr>
            </a:lvl9pPr>
          </a:lstStyle>
          <a:p>
            <a:fld id="{243356F0-DB24-4EEF-93E1-45149CDF90B8}" type="slidenum">
              <a:rPr lang="en-US" altLang="en-US" smtClean="0"/>
              <a:pPr/>
              <a:t>3</a:t>
            </a:fld>
            <a:endParaRPr lang="en-US" altLang="en-US"/>
          </a:p>
        </p:txBody>
      </p:sp>
    </p:spTree>
    <p:extLst>
      <p:ext uri="{BB962C8B-B14F-4D97-AF65-F5344CB8AC3E}">
        <p14:creationId xmlns:p14="http://schemas.microsoft.com/office/powerpoint/2010/main" val="137851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ChangeArrowheads="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Competitors can be classified into three groups:</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Direct – those that offer the same product or service within the same geographic region as you.  For example, say you own an Italian restaurant in a downtown area that’s trying to appeal to a more upscale crowd.  If there is another restaurant a block away they are a direct competitor since you are both trying to attract the same customer, someone who wants to go to dinner in the downtown area.  Even if you have different offerings (i.e. an Italian restaurant vs. an Japanese restaurant), you are still offering the same type of product.  Identifying the things that make you different are keys to your marketing efforts.</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Indirect – those that offer a similar product or service within the same geographic region, or that offer the same product/service in a more remote geographic area.  Indirect competitors may have some qualities that appeal to your target market but not all of them.  Using our same example, an indirect competitor may be upscale restaurants outside of a 5 or 10 mile radius.  Another example might be more casual restaurants in the same geographic area.  While they appeal to a different crowd, they may still compete for your target customers.  How about a personal chef who will come to your house and cook also as an alternative.   </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Remote – those that do not offer the same products or services, but still compete for the customers dollars.  Let’s look at a restaurant that is trying to appeal to the casual dinner crowd.  While it is easy to determine direct competitors (other restaurants in the immediate area), and indirect competitors (casual restaurants in the immediate area or upscale restaurants a further distance away), we cannot forget the remote competitors.  Other establishments might also be competing for the same dollars that the consumer is looking to spend on their leisure activities.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F90638DB-5BDC-46B2-8911-81D4159CE4FD}" type="slidenum">
              <a:rPr lang="en-US" altLang="en-US">
                <a:solidFill>
                  <a:srgbClr val="000000"/>
                </a:solidFill>
              </a:rPr>
              <a:pPr/>
              <a:t>30</a:t>
            </a:fld>
            <a:endParaRPr lang="en-US"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Now that we have defined who our target market is and who the competition is, we can start to determine what, if anything makes us unique.  Everyone needs to find some way to distinguish themselves from the competition.  They need to give customers a reason to buy from them.  </a:t>
            </a:r>
          </a:p>
          <a:p>
            <a:pPr eaLnBrk="1" hangingPunct="1">
              <a:spcBef>
                <a:spcPct val="0"/>
              </a:spcBef>
            </a:pPr>
            <a:endParaRPr lang="en-US" altLang="en-US" i="1">
              <a:latin typeface="Arial" panose="020B0604020202020204"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D42880D0-C21F-47ED-8D54-184F007D73CB}" type="slidenum">
              <a:rPr lang="en-US" altLang="en-US">
                <a:solidFill>
                  <a:srgbClr val="000000"/>
                </a:solidFill>
              </a:rPr>
              <a:pPr/>
              <a:t>31</a:t>
            </a:fld>
            <a:endParaRPr lang="en-US"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Now let’s focus on the next part of your assessment process; your organization.  What are the skills, functions and resources required for success?</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Organization, in this context,  means the skills needed to get the business started.  A lot of entrepreneurs suffer from the “superman” (or “superwoman” complex that they can do it all.  One of the most important traits of a business owner is to identify what they can do as well as what they can’t do.  It’s OK to learn and develop all the skills needed to run your business over time, but if you have deficiencies up from t that your not addressing, you may be setting yourself up to fail before you even get going.</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i="1">
                <a:latin typeface="Arial" panose="020B0604020202020204" pitchFamily="34" charset="0"/>
              </a:rPr>
              <a:t>Discuss examples of businesses that struggled because management didn’t address their deficiencies (Prep Boyz?).</a:t>
            </a:r>
          </a:p>
          <a:p>
            <a:pPr eaLnBrk="1" hangingPunct="1">
              <a:spcBef>
                <a:spcPct val="0"/>
              </a:spcBef>
            </a:pPr>
            <a:endParaRPr lang="en-US" altLang="en-US" i="1">
              <a:latin typeface="Arial" panose="020B0604020202020204" pitchFamily="34" charset="0"/>
            </a:endParaRPr>
          </a:p>
          <a:p>
            <a:pPr eaLnBrk="1" hangingPunct="1">
              <a:spcBef>
                <a:spcPct val="0"/>
              </a:spcBef>
            </a:pPr>
            <a:r>
              <a:rPr lang="en-US" altLang="en-US">
                <a:latin typeface="Arial" panose="020B0604020202020204" pitchFamily="34" charset="0"/>
              </a:rPr>
              <a:t>When we completed our initial survey, we talked about some of the skills sets needed to be a business owner.  </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93854CC3-2CAB-465E-9B3C-FFA88D35A4A7}" type="slidenum">
              <a:rPr lang="en-US" altLang="en-US">
                <a:solidFill>
                  <a:srgbClr val="000000"/>
                </a:solidFill>
              </a:rPr>
              <a:pPr/>
              <a:t>32</a:t>
            </a:fld>
            <a:endParaRPr lang="en-US"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ChangeArrowheads="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After identifying our strengths and weaknesses relating to starting our business, as well as what opportunities or threats exist, we need to now determine what processes are critical to the business.  For instance, let’s say you want to be a landscaper.  If you don’t possess management skills, but intend to start as a one-person operation, it’s not an immediate skill gap to opening your business.  But if you determined that there is an opportunity to grow due to new construction or maybe knowing that one of the key competitors is closing their business, it might prevent you from expanding.  You’ll need to either develop those skills or hire a manager to close that gap.</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However, if you intend to have multiple teams running when you begin, you will need to address the situation of having someone with management skills right out of the gate.</a:t>
            </a:r>
          </a:p>
          <a:p>
            <a:pPr eaLnBrk="1" hangingPunct="1">
              <a:spcBef>
                <a:spcPct val="0"/>
              </a:spcBef>
            </a:pPr>
            <a:endParaRPr lang="en-US" altLang="en-US">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CC1B3D19-C62C-4F05-98E7-ECF5C50F4D3B}" type="slidenum">
              <a:rPr lang="en-US" altLang="en-US">
                <a:solidFill>
                  <a:srgbClr val="000000"/>
                </a:solidFill>
              </a:rPr>
              <a:pPr/>
              <a:t>33</a:t>
            </a:fld>
            <a:endParaRPr lang="en-US"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ChangeArrowheads="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Full-Time/W-2 vs P-T/1099?  Outsourced?</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Attorney – assisting you with any start-up filings and designations as well as for things such as review of lease documents, guidance on personnel matters, contracts, etc.</a:t>
            </a:r>
          </a:p>
          <a:p>
            <a:pPr eaLnBrk="1" hangingPunct="1">
              <a:spcBef>
                <a:spcPct val="0"/>
              </a:spcBef>
            </a:pPr>
            <a:r>
              <a:rPr lang="en-US" altLang="en-US">
                <a:latin typeface="Arial" panose="020B0604020202020204" pitchFamily="34" charset="0"/>
              </a:rPr>
              <a:t>Accountant – Also can assist with the legal formation by guiding you to the best set-up from your personal and tax situation.  Will also be needed for advising on tax filings that need to be done, tax preparation and set-up of books &amp; records.</a:t>
            </a:r>
          </a:p>
          <a:p>
            <a:pPr eaLnBrk="1" hangingPunct="1">
              <a:spcBef>
                <a:spcPct val="0"/>
              </a:spcBef>
            </a:pPr>
            <a:r>
              <a:rPr lang="en-US" altLang="en-US">
                <a:latin typeface="Arial" panose="020B0604020202020204" pitchFamily="34" charset="0"/>
              </a:rPr>
              <a:t>Insurance agent – Will assist you on what type of insurance your business needs.</a:t>
            </a:r>
          </a:p>
          <a:p>
            <a:pPr eaLnBrk="1" hangingPunct="1">
              <a:spcBef>
                <a:spcPct val="0"/>
              </a:spcBef>
            </a:pPr>
            <a:endParaRPr lang="en-US" altLang="en-US">
              <a:latin typeface="Arial" panose="020B0604020202020204"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54">
              <a:defRPr>
                <a:solidFill>
                  <a:schemeClr val="tx1"/>
                </a:solidFill>
                <a:latin typeface="Arial" panose="020B0604020202020204" pitchFamily="34" charset="0"/>
              </a:defRPr>
            </a:lvl1pPr>
            <a:lvl2pPr marL="730576" indent="-280029" defTabSz="907354">
              <a:defRPr>
                <a:solidFill>
                  <a:schemeClr val="tx1"/>
                </a:solidFill>
                <a:latin typeface="Arial" panose="020B0604020202020204" pitchFamily="34" charset="0"/>
              </a:defRPr>
            </a:lvl2pPr>
            <a:lvl3pPr marL="1124806" indent="-223710" defTabSz="907354">
              <a:defRPr>
                <a:solidFill>
                  <a:schemeClr val="tx1"/>
                </a:solidFill>
                <a:latin typeface="Arial" panose="020B0604020202020204" pitchFamily="34" charset="0"/>
              </a:defRPr>
            </a:lvl3pPr>
            <a:lvl4pPr marL="1575354" indent="-223710" defTabSz="907354">
              <a:defRPr>
                <a:solidFill>
                  <a:schemeClr val="tx1"/>
                </a:solidFill>
                <a:latin typeface="Arial" panose="020B0604020202020204" pitchFamily="34" charset="0"/>
              </a:defRPr>
            </a:lvl4pPr>
            <a:lvl5pPr marL="2025901" indent="-223710" defTabSz="907354">
              <a:defRPr>
                <a:solidFill>
                  <a:schemeClr val="tx1"/>
                </a:solidFill>
                <a:latin typeface="Arial" panose="020B0604020202020204" pitchFamily="34" charset="0"/>
              </a:defRPr>
            </a:lvl5pPr>
            <a:lvl6pPr marL="2476450" indent="-223710" defTabSz="907354" eaLnBrk="0" fontAlgn="base" hangingPunct="0">
              <a:spcBef>
                <a:spcPct val="0"/>
              </a:spcBef>
              <a:spcAft>
                <a:spcPct val="0"/>
              </a:spcAft>
              <a:defRPr>
                <a:solidFill>
                  <a:schemeClr val="tx1"/>
                </a:solidFill>
                <a:latin typeface="Arial" panose="020B0604020202020204" pitchFamily="34" charset="0"/>
              </a:defRPr>
            </a:lvl6pPr>
            <a:lvl7pPr marL="2926998" indent="-223710" defTabSz="907354" eaLnBrk="0" fontAlgn="base" hangingPunct="0">
              <a:spcBef>
                <a:spcPct val="0"/>
              </a:spcBef>
              <a:spcAft>
                <a:spcPct val="0"/>
              </a:spcAft>
              <a:defRPr>
                <a:solidFill>
                  <a:schemeClr val="tx1"/>
                </a:solidFill>
                <a:latin typeface="Arial" panose="020B0604020202020204" pitchFamily="34" charset="0"/>
              </a:defRPr>
            </a:lvl7pPr>
            <a:lvl8pPr marL="3377545" indent="-223710" defTabSz="907354" eaLnBrk="0" fontAlgn="base" hangingPunct="0">
              <a:spcBef>
                <a:spcPct val="0"/>
              </a:spcBef>
              <a:spcAft>
                <a:spcPct val="0"/>
              </a:spcAft>
              <a:defRPr>
                <a:solidFill>
                  <a:schemeClr val="tx1"/>
                </a:solidFill>
                <a:latin typeface="Arial" panose="020B0604020202020204" pitchFamily="34" charset="0"/>
              </a:defRPr>
            </a:lvl8pPr>
            <a:lvl9pPr marL="3828093" indent="-223710" defTabSz="907354" eaLnBrk="0" fontAlgn="base" hangingPunct="0">
              <a:spcBef>
                <a:spcPct val="0"/>
              </a:spcBef>
              <a:spcAft>
                <a:spcPct val="0"/>
              </a:spcAft>
              <a:defRPr>
                <a:solidFill>
                  <a:schemeClr val="tx1"/>
                </a:solidFill>
                <a:latin typeface="Arial" panose="020B0604020202020204" pitchFamily="34" charset="0"/>
              </a:defRPr>
            </a:lvl9pPr>
          </a:lstStyle>
          <a:p>
            <a:fld id="{4B702376-1060-41E8-AE0F-66EE88052A05}" type="slidenum">
              <a:rPr lang="en-US" altLang="en-US">
                <a:solidFill>
                  <a:srgbClr val="000000"/>
                </a:solidFill>
              </a:rPr>
              <a:pPr/>
              <a:t>34</a:t>
            </a:fld>
            <a:endParaRPr lang="en-US" alt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ChangeArrowheads="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34">
              <a:defRPr>
                <a:solidFill>
                  <a:schemeClr val="tx1"/>
                </a:solidFill>
                <a:latin typeface="Arial" panose="020B0604020202020204" pitchFamily="34" charset="0"/>
              </a:defRPr>
            </a:lvl1pPr>
            <a:lvl2pPr marL="735269" indent="-281593" defTabSz="921434">
              <a:defRPr>
                <a:solidFill>
                  <a:schemeClr val="tx1"/>
                </a:solidFill>
                <a:latin typeface="Arial" panose="020B0604020202020204" pitchFamily="34" charset="0"/>
              </a:defRPr>
            </a:lvl2pPr>
            <a:lvl3pPr marL="1131064" indent="-225274" defTabSz="921434">
              <a:defRPr>
                <a:solidFill>
                  <a:schemeClr val="tx1"/>
                </a:solidFill>
                <a:latin typeface="Arial" panose="020B0604020202020204" pitchFamily="34" charset="0"/>
              </a:defRPr>
            </a:lvl3pPr>
            <a:lvl4pPr marL="1584740" indent="-225274" defTabSz="921434">
              <a:defRPr>
                <a:solidFill>
                  <a:schemeClr val="tx1"/>
                </a:solidFill>
                <a:latin typeface="Arial" panose="020B0604020202020204" pitchFamily="34" charset="0"/>
              </a:defRPr>
            </a:lvl4pPr>
            <a:lvl5pPr marL="2038417" indent="-225274" defTabSz="921434">
              <a:defRPr>
                <a:solidFill>
                  <a:schemeClr val="tx1"/>
                </a:solidFill>
                <a:latin typeface="Arial" panose="020B0604020202020204" pitchFamily="34" charset="0"/>
              </a:defRPr>
            </a:lvl5pPr>
            <a:lvl6pPr marL="2488965" indent="-225274" defTabSz="921434" eaLnBrk="0" fontAlgn="base" hangingPunct="0">
              <a:spcBef>
                <a:spcPct val="0"/>
              </a:spcBef>
              <a:spcAft>
                <a:spcPct val="0"/>
              </a:spcAft>
              <a:defRPr>
                <a:solidFill>
                  <a:schemeClr val="tx1"/>
                </a:solidFill>
                <a:latin typeface="Arial" panose="020B0604020202020204" pitchFamily="34" charset="0"/>
              </a:defRPr>
            </a:lvl6pPr>
            <a:lvl7pPr marL="2939513" indent="-225274" defTabSz="921434" eaLnBrk="0" fontAlgn="base" hangingPunct="0">
              <a:spcBef>
                <a:spcPct val="0"/>
              </a:spcBef>
              <a:spcAft>
                <a:spcPct val="0"/>
              </a:spcAft>
              <a:defRPr>
                <a:solidFill>
                  <a:schemeClr val="tx1"/>
                </a:solidFill>
                <a:latin typeface="Arial" panose="020B0604020202020204" pitchFamily="34" charset="0"/>
              </a:defRPr>
            </a:lvl7pPr>
            <a:lvl8pPr marL="3390060" indent="-225274" defTabSz="921434" eaLnBrk="0" fontAlgn="base" hangingPunct="0">
              <a:spcBef>
                <a:spcPct val="0"/>
              </a:spcBef>
              <a:spcAft>
                <a:spcPct val="0"/>
              </a:spcAft>
              <a:defRPr>
                <a:solidFill>
                  <a:schemeClr val="tx1"/>
                </a:solidFill>
                <a:latin typeface="Arial" panose="020B0604020202020204" pitchFamily="34" charset="0"/>
              </a:defRPr>
            </a:lvl8pPr>
            <a:lvl9pPr marL="3840609" indent="-225274" defTabSz="921434" eaLnBrk="0" fontAlgn="base" hangingPunct="0">
              <a:spcBef>
                <a:spcPct val="0"/>
              </a:spcBef>
              <a:spcAft>
                <a:spcPct val="0"/>
              </a:spcAft>
              <a:defRPr>
                <a:solidFill>
                  <a:schemeClr val="tx1"/>
                </a:solidFill>
                <a:latin typeface="Arial" panose="020B0604020202020204" pitchFamily="34" charset="0"/>
              </a:defRPr>
            </a:lvl9pPr>
          </a:lstStyle>
          <a:p>
            <a:fld id="{9B254D50-B775-4060-956F-9678D88C9DA5}" type="slidenum">
              <a:rPr lang="en-US" altLang="en-US">
                <a:solidFill>
                  <a:srgbClr val="000000"/>
                </a:solidFill>
              </a:rPr>
              <a:pPr/>
              <a:t>35</a:t>
            </a:fld>
            <a:endParaRPr lang="en-US" alt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ChangeArrowheads="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11">
              <a:defRPr>
                <a:solidFill>
                  <a:schemeClr val="tx1"/>
                </a:solidFill>
                <a:latin typeface="Arial" panose="020B0604020202020204" pitchFamily="34" charset="0"/>
              </a:defRPr>
            </a:lvl1pPr>
            <a:lvl2pPr marL="735269" indent="-281593" defTabSz="913611">
              <a:defRPr>
                <a:solidFill>
                  <a:schemeClr val="tx1"/>
                </a:solidFill>
                <a:latin typeface="Arial" panose="020B0604020202020204" pitchFamily="34" charset="0"/>
              </a:defRPr>
            </a:lvl2pPr>
            <a:lvl3pPr marL="1135756" indent="-223710" defTabSz="913611">
              <a:defRPr>
                <a:solidFill>
                  <a:schemeClr val="tx1"/>
                </a:solidFill>
                <a:latin typeface="Arial" panose="020B0604020202020204" pitchFamily="34" charset="0"/>
              </a:defRPr>
            </a:lvl3pPr>
            <a:lvl4pPr marL="1589433" indent="-223710" defTabSz="913611">
              <a:defRPr>
                <a:solidFill>
                  <a:schemeClr val="tx1"/>
                </a:solidFill>
                <a:latin typeface="Arial" panose="020B0604020202020204" pitchFamily="34" charset="0"/>
              </a:defRPr>
            </a:lvl4pPr>
            <a:lvl5pPr marL="2043110" indent="-223710" defTabSz="913611">
              <a:defRPr>
                <a:solidFill>
                  <a:schemeClr val="tx1"/>
                </a:solidFill>
                <a:latin typeface="Arial" panose="020B0604020202020204" pitchFamily="34" charset="0"/>
              </a:defRPr>
            </a:lvl5pPr>
            <a:lvl6pPr marL="2493657" indent="-223710" defTabSz="913611" eaLnBrk="0" fontAlgn="base" hangingPunct="0">
              <a:spcBef>
                <a:spcPct val="0"/>
              </a:spcBef>
              <a:spcAft>
                <a:spcPct val="0"/>
              </a:spcAft>
              <a:defRPr>
                <a:solidFill>
                  <a:schemeClr val="tx1"/>
                </a:solidFill>
                <a:latin typeface="Arial" panose="020B0604020202020204" pitchFamily="34" charset="0"/>
              </a:defRPr>
            </a:lvl6pPr>
            <a:lvl7pPr marL="2944206" indent="-223710" defTabSz="913611" eaLnBrk="0" fontAlgn="base" hangingPunct="0">
              <a:spcBef>
                <a:spcPct val="0"/>
              </a:spcBef>
              <a:spcAft>
                <a:spcPct val="0"/>
              </a:spcAft>
              <a:defRPr>
                <a:solidFill>
                  <a:schemeClr val="tx1"/>
                </a:solidFill>
                <a:latin typeface="Arial" panose="020B0604020202020204" pitchFamily="34" charset="0"/>
              </a:defRPr>
            </a:lvl7pPr>
            <a:lvl8pPr marL="3394754" indent="-223710" defTabSz="913611" eaLnBrk="0" fontAlgn="base" hangingPunct="0">
              <a:spcBef>
                <a:spcPct val="0"/>
              </a:spcBef>
              <a:spcAft>
                <a:spcPct val="0"/>
              </a:spcAft>
              <a:defRPr>
                <a:solidFill>
                  <a:schemeClr val="tx1"/>
                </a:solidFill>
                <a:latin typeface="Arial" panose="020B0604020202020204" pitchFamily="34" charset="0"/>
              </a:defRPr>
            </a:lvl8pPr>
            <a:lvl9pPr marL="3845301" indent="-223710" defTabSz="913611" eaLnBrk="0" fontAlgn="base" hangingPunct="0">
              <a:spcBef>
                <a:spcPct val="0"/>
              </a:spcBef>
              <a:spcAft>
                <a:spcPct val="0"/>
              </a:spcAft>
              <a:defRPr>
                <a:solidFill>
                  <a:schemeClr val="tx1"/>
                </a:solidFill>
                <a:latin typeface="Arial" panose="020B0604020202020204" pitchFamily="34" charset="0"/>
              </a:defRPr>
            </a:lvl9pPr>
          </a:lstStyle>
          <a:p>
            <a:fld id="{0DB0D901-9229-4F10-B100-23DF16302326}" type="slidenum">
              <a:rPr lang="en-US" altLang="en-US">
                <a:solidFill>
                  <a:srgbClr val="000000"/>
                </a:solidFill>
              </a:rPr>
              <a:pPr/>
              <a:t>36</a:t>
            </a:fld>
            <a:endParaRPr lang="en-US" altLang="en-US">
              <a:solidFill>
                <a:srgbClr val="000000"/>
              </a:solidFill>
            </a:endParaRPr>
          </a:p>
        </p:txBody>
      </p:sp>
    </p:spTree>
    <p:extLst>
      <p:ext uri="{BB962C8B-B14F-4D97-AF65-F5344CB8AC3E}">
        <p14:creationId xmlns:p14="http://schemas.microsoft.com/office/powerpoint/2010/main" val="3220512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ChangeArrowheads="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69">
              <a:defRPr>
                <a:solidFill>
                  <a:schemeClr val="tx1"/>
                </a:solidFill>
                <a:latin typeface="Arial" panose="020B0604020202020204" pitchFamily="34" charset="0"/>
              </a:defRPr>
            </a:lvl1pPr>
            <a:lvl2pPr marL="735269" indent="-281593" defTabSz="919869">
              <a:defRPr>
                <a:solidFill>
                  <a:schemeClr val="tx1"/>
                </a:solidFill>
                <a:latin typeface="Arial" panose="020B0604020202020204" pitchFamily="34" charset="0"/>
              </a:defRPr>
            </a:lvl2pPr>
            <a:lvl3pPr marL="1131064" indent="-225274" defTabSz="919869">
              <a:defRPr>
                <a:solidFill>
                  <a:schemeClr val="tx1"/>
                </a:solidFill>
                <a:latin typeface="Arial" panose="020B0604020202020204" pitchFamily="34" charset="0"/>
              </a:defRPr>
            </a:lvl3pPr>
            <a:lvl4pPr marL="1584740" indent="-225274" defTabSz="919869">
              <a:defRPr>
                <a:solidFill>
                  <a:schemeClr val="tx1"/>
                </a:solidFill>
                <a:latin typeface="Arial" panose="020B0604020202020204" pitchFamily="34" charset="0"/>
              </a:defRPr>
            </a:lvl4pPr>
            <a:lvl5pPr marL="2038417" indent="-225274" defTabSz="919869">
              <a:defRPr>
                <a:solidFill>
                  <a:schemeClr val="tx1"/>
                </a:solidFill>
                <a:latin typeface="Arial" panose="020B0604020202020204" pitchFamily="34" charset="0"/>
              </a:defRPr>
            </a:lvl5pPr>
            <a:lvl6pPr marL="2488965" indent="-225274" defTabSz="919869" eaLnBrk="0" fontAlgn="base" hangingPunct="0">
              <a:spcBef>
                <a:spcPct val="0"/>
              </a:spcBef>
              <a:spcAft>
                <a:spcPct val="0"/>
              </a:spcAft>
              <a:defRPr>
                <a:solidFill>
                  <a:schemeClr val="tx1"/>
                </a:solidFill>
                <a:latin typeface="Arial" panose="020B0604020202020204" pitchFamily="34" charset="0"/>
              </a:defRPr>
            </a:lvl6pPr>
            <a:lvl7pPr marL="2939513" indent="-225274" defTabSz="919869" eaLnBrk="0" fontAlgn="base" hangingPunct="0">
              <a:spcBef>
                <a:spcPct val="0"/>
              </a:spcBef>
              <a:spcAft>
                <a:spcPct val="0"/>
              </a:spcAft>
              <a:defRPr>
                <a:solidFill>
                  <a:schemeClr val="tx1"/>
                </a:solidFill>
                <a:latin typeface="Arial" panose="020B0604020202020204" pitchFamily="34" charset="0"/>
              </a:defRPr>
            </a:lvl7pPr>
            <a:lvl8pPr marL="3390060" indent="-225274" defTabSz="919869" eaLnBrk="0" fontAlgn="base" hangingPunct="0">
              <a:spcBef>
                <a:spcPct val="0"/>
              </a:spcBef>
              <a:spcAft>
                <a:spcPct val="0"/>
              </a:spcAft>
              <a:defRPr>
                <a:solidFill>
                  <a:schemeClr val="tx1"/>
                </a:solidFill>
                <a:latin typeface="Arial" panose="020B0604020202020204" pitchFamily="34" charset="0"/>
              </a:defRPr>
            </a:lvl8pPr>
            <a:lvl9pPr marL="3840609" indent="-225274" defTabSz="919869" eaLnBrk="0" fontAlgn="base" hangingPunct="0">
              <a:spcBef>
                <a:spcPct val="0"/>
              </a:spcBef>
              <a:spcAft>
                <a:spcPct val="0"/>
              </a:spcAft>
              <a:defRPr>
                <a:solidFill>
                  <a:schemeClr val="tx1"/>
                </a:solidFill>
                <a:latin typeface="Arial" panose="020B0604020202020204" pitchFamily="34" charset="0"/>
              </a:defRPr>
            </a:lvl9pPr>
          </a:lstStyle>
          <a:p>
            <a:fld id="{45D10310-E2C9-4614-BE1D-C39FB4FEACA8}" type="slidenum">
              <a:rPr lang="en-US" altLang="en-US">
                <a:solidFill>
                  <a:srgbClr val="000000"/>
                </a:solidFill>
              </a:rPr>
              <a:pPr/>
              <a:t>37</a:t>
            </a:fld>
            <a:endParaRPr lang="en-US" alt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ChangeArrowheads="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Use the SWOT to assess </a:t>
            </a:r>
            <a:r>
              <a:rPr lang="en-US" altLang="en-US" b="1">
                <a:latin typeface="Arial" panose="020B0604020202020204" pitchFamily="34" charset="0"/>
              </a:rPr>
              <a:t>INTERNAL</a:t>
            </a:r>
            <a:r>
              <a:rPr lang="en-US" altLang="en-US">
                <a:latin typeface="Arial" panose="020B0604020202020204" pitchFamily="34" charset="0"/>
              </a:rPr>
              <a:t> (S+W) and </a:t>
            </a:r>
            <a:r>
              <a:rPr lang="en-US" altLang="en-US" b="1">
                <a:latin typeface="Arial" panose="020B0604020202020204" pitchFamily="34" charset="0"/>
              </a:rPr>
              <a:t>EXTERNAL/competitive </a:t>
            </a:r>
            <a:r>
              <a:rPr lang="en-US" altLang="en-US">
                <a:latin typeface="Arial" panose="020B0604020202020204" pitchFamily="34" charset="0"/>
              </a:rPr>
              <a:t>(O+T) aspects of your business.  Leverage Strengths, shore up Weaknesses, address Threats, take advantage of Opportunities.</a:t>
            </a:r>
          </a:p>
          <a:p>
            <a:endParaRPr lang="en-US" altLang="en-US">
              <a:latin typeface="Arial" panose="020B0604020202020204" pitchFamily="34" charset="0"/>
            </a:endParaRPr>
          </a:p>
          <a:p>
            <a:r>
              <a:rPr lang="en-US" altLang="en-US">
                <a:latin typeface="Arial" panose="020B0604020202020204" pitchFamily="34" charset="0"/>
              </a:rPr>
              <a:t>Look at each of the Ps in the Marketing Mix…..Product, Place (incl. market (audience, location), Price – AND Target Market….</a:t>
            </a:r>
            <a:r>
              <a:rPr lang="en-US" altLang="en-US" b="1">
                <a:latin typeface="Arial" panose="020B0604020202020204" pitchFamily="34" charset="0"/>
              </a:rPr>
              <a:t>for business improvement </a:t>
            </a:r>
            <a:r>
              <a:rPr lang="en-US" altLang="en-US">
                <a:latin typeface="Arial" panose="020B0604020202020204" pitchFamily="34" charset="0"/>
              </a:rPr>
              <a:t>and </a:t>
            </a:r>
            <a:r>
              <a:rPr lang="en-US" altLang="en-US" b="1">
                <a:latin typeface="Arial" panose="020B0604020202020204" pitchFamily="34" charset="0"/>
              </a:rPr>
              <a:t>messaging</a:t>
            </a:r>
            <a:r>
              <a:rPr lang="en-US" altLang="en-US">
                <a:latin typeface="Arial" panose="020B0604020202020204" pitchFamily="34" charset="0"/>
              </a:rPr>
              <a:t> strategies</a:t>
            </a:r>
          </a:p>
          <a:p>
            <a:endParaRPr lang="en-US" altLang="en-US">
              <a:latin typeface="Arial" panose="020B0604020202020204" pitchFamily="34" charset="0"/>
            </a:endParaRPr>
          </a:p>
          <a:p>
            <a:r>
              <a:rPr lang="en-US" altLang="en-US">
                <a:latin typeface="Arial" panose="020B0604020202020204" pitchFamily="34" charset="0"/>
              </a:rPr>
              <a:t>Examples:</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34">
              <a:defRPr>
                <a:solidFill>
                  <a:schemeClr val="tx1"/>
                </a:solidFill>
                <a:latin typeface="Arial" panose="020B0604020202020204" pitchFamily="34" charset="0"/>
              </a:defRPr>
            </a:lvl1pPr>
            <a:lvl2pPr marL="741527" indent="-284721" defTabSz="921434">
              <a:defRPr>
                <a:solidFill>
                  <a:schemeClr val="tx1"/>
                </a:solidFill>
                <a:latin typeface="Arial" panose="020B0604020202020204" pitchFamily="34" charset="0"/>
              </a:defRPr>
            </a:lvl2pPr>
            <a:lvl3pPr marL="1142014" indent="-228403" defTabSz="921434">
              <a:defRPr>
                <a:solidFill>
                  <a:schemeClr val="tx1"/>
                </a:solidFill>
                <a:latin typeface="Arial" panose="020B0604020202020204" pitchFamily="34" charset="0"/>
              </a:defRPr>
            </a:lvl3pPr>
            <a:lvl4pPr marL="1598819" indent="-228403" defTabSz="921434">
              <a:defRPr>
                <a:solidFill>
                  <a:schemeClr val="tx1"/>
                </a:solidFill>
                <a:latin typeface="Arial" panose="020B0604020202020204" pitchFamily="34" charset="0"/>
              </a:defRPr>
            </a:lvl4pPr>
            <a:lvl5pPr marL="2055625" indent="-228403" defTabSz="921434">
              <a:defRPr>
                <a:solidFill>
                  <a:schemeClr val="tx1"/>
                </a:solidFill>
                <a:latin typeface="Arial" panose="020B0604020202020204" pitchFamily="34" charset="0"/>
              </a:defRPr>
            </a:lvl5pPr>
            <a:lvl6pPr marL="2506173" indent="-228403" defTabSz="921434" eaLnBrk="0" fontAlgn="base" hangingPunct="0">
              <a:spcBef>
                <a:spcPct val="0"/>
              </a:spcBef>
              <a:spcAft>
                <a:spcPct val="0"/>
              </a:spcAft>
              <a:defRPr>
                <a:solidFill>
                  <a:schemeClr val="tx1"/>
                </a:solidFill>
                <a:latin typeface="Arial" panose="020B0604020202020204" pitchFamily="34" charset="0"/>
              </a:defRPr>
            </a:lvl6pPr>
            <a:lvl7pPr marL="2956721" indent="-228403" defTabSz="921434" eaLnBrk="0" fontAlgn="base" hangingPunct="0">
              <a:spcBef>
                <a:spcPct val="0"/>
              </a:spcBef>
              <a:spcAft>
                <a:spcPct val="0"/>
              </a:spcAft>
              <a:defRPr>
                <a:solidFill>
                  <a:schemeClr val="tx1"/>
                </a:solidFill>
                <a:latin typeface="Arial" panose="020B0604020202020204" pitchFamily="34" charset="0"/>
              </a:defRPr>
            </a:lvl7pPr>
            <a:lvl8pPr marL="3407269" indent="-228403" defTabSz="921434" eaLnBrk="0" fontAlgn="base" hangingPunct="0">
              <a:spcBef>
                <a:spcPct val="0"/>
              </a:spcBef>
              <a:spcAft>
                <a:spcPct val="0"/>
              </a:spcAft>
              <a:defRPr>
                <a:solidFill>
                  <a:schemeClr val="tx1"/>
                </a:solidFill>
                <a:latin typeface="Arial" panose="020B0604020202020204" pitchFamily="34" charset="0"/>
              </a:defRPr>
            </a:lvl8pPr>
            <a:lvl9pPr marL="3857816" indent="-228403" defTabSz="921434" eaLnBrk="0" fontAlgn="base" hangingPunct="0">
              <a:spcBef>
                <a:spcPct val="0"/>
              </a:spcBef>
              <a:spcAft>
                <a:spcPct val="0"/>
              </a:spcAft>
              <a:defRPr>
                <a:solidFill>
                  <a:schemeClr val="tx1"/>
                </a:solidFill>
                <a:latin typeface="Arial" panose="020B0604020202020204" pitchFamily="34" charset="0"/>
              </a:defRPr>
            </a:lvl9pPr>
          </a:lstStyle>
          <a:p>
            <a:fld id="{15F74F52-7DEA-4BF0-94FE-F98E3B87CED1}" type="slidenum">
              <a:rPr lang="en-US" altLang="en-US"/>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33C3B-28D7-323F-A013-B52FFA9CC2EA}"/>
            </a:ext>
          </a:extLst>
        </p:cNvPr>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C260A975-2B03-8267-5A93-40D67FC27683}"/>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7D168854-E196-BDAC-3F18-2CE652F8A8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D227F77F-C29A-82DF-F401-70D0482FF1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11">
              <a:defRPr>
                <a:solidFill>
                  <a:schemeClr val="tx1"/>
                </a:solidFill>
                <a:latin typeface="Arial" panose="020B0604020202020204" pitchFamily="34" charset="0"/>
              </a:defRPr>
            </a:lvl1pPr>
            <a:lvl2pPr marL="735269" indent="-281593" defTabSz="913611">
              <a:defRPr>
                <a:solidFill>
                  <a:schemeClr val="tx1"/>
                </a:solidFill>
                <a:latin typeface="Arial" panose="020B0604020202020204" pitchFamily="34" charset="0"/>
              </a:defRPr>
            </a:lvl2pPr>
            <a:lvl3pPr marL="1135756" indent="-223710" defTabSz="913611">
              <a:defRPr>
                <a:solidFill>
                  <a:schemeClr val="tx1"/>
                </a:solidFill>
                <a:latin typeface="Arial" panose="020B0604020202020204" pitchFamily="34" charset="0"/>
              </a:defRPr>
            </a:lvl3pPr>
            <a:lvl4pPr marL="1589433" indent="-223710" defTabSz="913611">
              <a:defRPr>
                <a:solidFill>
                  <a:schemeClr val="tx1"/>
                </a:solidFill>
                <a:latin typeface="Arial" panose="020B0604020202020204" pitchFamily="34" charset="0"/>
              </a:defRPr>
            </a:lvl4pPr>
            <a:lvl5pPr marL="2043110" indent="-223710" defTabSz="913611">
              <a:defRPr>
                <a:solidFill>
                  <a:schemeClr val="tx1"/>
                </a:solidFill>
                <a:latin typeface="Arial" panose="020B0604020202020204" pitchFamily="34" charset="0"/>
              </a:defRPr>
            </a:lvl5pPr>
            <a:lvl6pPr marL="2493657" indent="-223710" defTabSz="913611" eaLnBrk="0" fontAlgn="base" hangingPunct="0">
              <a:spcBef>
                <a:spcPct val="0"/>
              </a:spcBef>
              <a:spcAft>
                <a:spcPct val="0"/>
              </a:spcAft>
              <a:defRPr>
                <a:solidFill>
                  <a:schemeClr val="tx1"/>
                </a:solidFill>
                <a:latin typeface="Arial" panose="020B0604020202020204" pitchFamily="34" charset="0"/>
              </a:defRPr>
            </a:lvl6pPr>
            <a:lvl7pPr marL="2944206" indent="-223710" defTabSz="913611" eaLnBrk="0" fontAlgn="base" hangingPunct="0">
              <a:spcBef>
                <a:spcPct val="0"/>
              </a:spcBef>
              <a:spcAft>
                <a:spcPct val="0"/>
              </a:spcAft>
              <a:defRPr>
                <a:solidFill>
                  <a:schemeClr val="tx1"/>
                </a:solidFill>
                <a:latin typeface="Arial" panose="020B0604020202020204" pitchFamily="34" charset="0"/>
              </a:defRPr>
            </a:lvl7pPr>
            <a:lvl8pPr marL="3394754" indent="-223710" defTabSz="913611" eaLnBrk="0" fontAlgn="base" hangingPunct="0">
              <a:spcBef>
                <a:spcPct val="0"/>
              </a:spcBef>
              <a:spcAft>
                <a:spcPct val="0"/>
              </a:spcAft>
              <a:defRPr>
                <a:solidFill>
                  <a:schemeClr val="tx1"/>
                </a:solidFill>
                <a:latin typeface="Arial" panose="020B0604020202020204" pitchFamily="34" charset="0"/>
              </a:defRPr>
            </a:lvl8pPr>
            <a:lvl9pPr marL="3845301" indent="-223710" defTabSz="913611" eaLnBrk="0" fontAlgn="base" hangingPunct="0">
              <a:spcBef>
                <a:spcPct val="0"/>
              </a:spcBef>
              <a:spcAft>
                <a:spcPct val="0"/>
              </a:spcAft>
              <a:defRPr>
                <a:solidFill>
                  <a:schemeClr val="tx1"/>
                </a:solidFill>
                <a:latin typeface="Arial" panose="020B0604020202020204" pitchFamily="34" charset="0"/>
              </a:defRPr>
            </a:lvl9pPr>
          </a:lstStyle>
          <a:p>
            <a:fld id="{0DB0D901-9229-4F10-B100-23DF16302326}" type="slidenum">
              <a:rPr lang="en-US" altLang="en-US">
                <a:solidFill>
                  <a:srgbClr val="000000"/>
                </a:solidFill>
              </a:rPr>
              <a:pPr/>
              <a:t>39</a:t>
            </a:fld>
            <a:endParaRPr lang="en-US" altLang="en-US">
              <a:solidFill>
                <a:srgbClr val="000000"/>
              </a:solidFill>
            </a:endParaRPr>
          </a:p>
        </p:txBody>
      </p:sp>
    </p:spTree>
    <p:extLst>
      <p:ext uri="{BB962C8B-B14F-4D97-AF65-F5344CB8AC3E}">
        <p14:creationId xmlns:p14="http://schemas.microsoft.com/office/powerpoint/2010/main" val="388759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Since 1977</a:t>
            </a:r>
          </a:p>
          <a:p>
            <a:r>
              <a:rPr lang="en-US" altLang="en-US">
                <a:latin typeface="Arial" panose="020B0604020202020204" pitchFamily="34" charset="0"/>
              </a:rPr>
              <a:t>private, non-profit economic development corporation,</a:t>
            </a:r>
          </a:p>
          <a:p>
            <a:r>
              <a:rPr lang="en-US" altLang="en-US">
                <a:latin typeface="Arial" panose="020B0604020202020204" pitchFamily="34" charset="0"/>
              </a:rPr>
              <a:t>dedicated to boosting local economies and strengthening communities through business development and job creation.</a:t>
            </a:r>
          </a:p>
          <a:p>
            <a:r>
              <a:rPr lang="en-US" altLang="en-US">
                <a:latin typeface="Arial" panose="020B0604020202020204" pitchFamily="34" charset="0"/>
              </a:rPr>
              <a:t>making loans, training and mentoring business owners, helping businesses obtain government contracts, and providing accurate and relevant business information.</a:t>
            </a:r>
          </a:p>
          <a:p>
            <a:endParaRPr lang="en-US" altLang="en-US">
              <a:latin typeface="Arial" panose="020B0604020202020204" pitchFamily="34" charset="0"/>
            </a:endParaRPr>
          </a:p>
          <a:p>
            <a:r>
              <a:rPr lang="en-US" altLang="en-US">
                <a:latin typeface="Arial" panose="020B0604020202020204" pitchFamily="34" charset="0"/>
              </a:rPr>
              <a:t> a Community Development Financial Institution (CDFI) and SBA lender, UCEDC is committed to providing access to capital to underserved populations</a:t>
            </a:r>
          </a:p>
          <a:p>
            <a:endParaRPr lang="en-US" altLang="en-US">
              <a:latin typeface="Arial" panose="020B0604020202020204" pitchFamily="34" charset="0"/>
            </a:endParaRPr>
          </a:p>
          <a:p>
            <a:r>
              <a:rPr lang="en-US" altLang="en-US">
                <a:latin typeface="Arial" panose="020B0604020202020204" pitchFamily="34" charset="0"/>
              </a:rPr>
              <a:t>SBA microloans, Community Advantage 7a loans, and 504 loans</a:t>
            </a:r>
          </a:p>
          <a:p>
            <a:endParaRPr lang="en-US" altLang="en-US">
              <a:latin typeface="Arial" panose="020B0604020202020204" pitchFamily="34" charset="0"/>
            </a:endParaRPr>
          </a:p>
          <a:p>
            <a:r>
              <a:rPr lang="en-US" altLang="en-US">
                <a:latin typeface="Arial" panose="020B0604020202020204" pitchFamily="34" charset="0"/>
              </a:rPr>
              <a:t>partnership with a variety of counties and municipalities, to provide intensive small business</a:t>
            </a:r>
            <a:r>
              <a:rPr lang="en-US" altLang="en-US" u="sng">
                <a:latin typeface="Arial" panose="020B0604020202020204" pitchFamily="34" charset="0"/>
                <a:hlinkClick r:id="rId3" tooltip="Our Training Services"/>
              </a:rPr>
              <a:t> training and mentorship services</a:t>
            </a:r>
            <a:endParaRPr lang="en-US" altLang="en-US" u="sng">
              <a:latin typeface="Arial" panose="020B0604020202020204" pitchFamily="34" charset="0"/>
            </a:endParaRPr>
          </a:p>
          <a:p>
            <a:endParaRPr lang="en-US" altLang="en-US" u="sng">
              <a:latin typeface="Arial" panose="020B0604020202020204" pitchFamily="34" charset="0"/>
            </a:endParaRPr>
          </a:p>
          <a:p>
            <a:r>
              <a:rPr lang="en-US" altLang="en-US">
                <a:latin typeface="Arial" panose="020B0604020202020204" pitchFamily="34" charset="0"/>
              </a:rPr>
              <a:t>Union County businesses can rely on UCEDC’s </a:t>
            </a:r>
            <a:r>
              <a:rPr lang="en-US" altLang="en-US" u="sng">
                <a:latin typeface="Arial" panose="020B0604020202020204" pitchFamily="34" charset="0"/>
                <a:hlinkClick r:id="rId4" tooltip="Government Contracting"/>
              </a:rPr>
              <a:t>Procurement Technical Assistance Center (PTAC)</a:t>
            </a:r>
            <a:r>
              <a:rPr lang="en-US" altLang="en-US">
                <a:latin typeface="Arial" panose="020B0604020202020204" pitchFamily="34" charset="0"/>
              </a:rPr>
              <a:t>to help navigate their way through the government contracting process.</a:t>
            </a:r>
            <a:endParaRPr lang="en-US" altLang="en-US" u="sng">
              <a:latin typeface="Arial" panose="020B0604020202020204" pitchFamily="34" charset="0"/>
            </a:endParaRPr>
          </a:p>
          <a:p>
            <a:endParaRPr lang="en-US" altLang="en-US" u="sng">
              <a:latin typeface="Arial" panose="020B0604020202020204" pitchFamily="34" charset="0"/>
            </a:endParaRPr>
          </a:p>
          <a:p>
            <a:endParaRPr lang="en-US" altLang="en-US">
              <a:latin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36600" indent="-282575" defTabSz="923925">
              <a:defRPr>
                <a:solidFill>
                  <a:schemeClr val="tx1"/>
                </a:solidFill>
                <a:latin typeface="Arial" panose="020B0604020202020204" pitchFamily="34" charset="0"/>
              </a:defRPr>
            </a:lvl2pPr>
            <a:lvl3pPr marL="1135063" indent="-225425" defTabSz="923925">
              <a:defRPr>
                <a:solidFill>
                  <a:schemeClr val="tx1"/>
                </a:solidFill>
                <a:latin typeface="Arial" panose="020B0604020202020204" pitchFamily="34" charset="0"/>
              </a:defRPr>
            </a:lvl3pPr>
            <a:lvl4pPr marL="1590675" indent="-225425" defTabSz="923925">
              <a:defRPr>
                <a:solidFill>
                  <a:schemeClr val="tx1"/>
                </a:solidFill>
                <a:latin typeface="Arial" panose="020B0604020202020204" pitchFamily="34" charset="0"/>
              </a:defRPr>
            </a:lvl4pPr>
            <a:lvl5pPr marL="2046288" indent="-225425" defTabSz="923925">
              <a:defRPr>
                <a:solidFill>
                  <a:schemeClr val="tx1"/>
                </a:solidFill>
                <a:latin typeface="Arial" panose="020B0604020202020204" pitchFamily="34" charset="0"/>
              </a:defRPr>
            </a:lvl5pPr>
            <a:lvl6pPr marL="2503488" indent="-225425" defTabSz="923925" eaLnBrk="0" fontAlgn="base" hangingPunct="0">
              <a:spcBef>
                <a:spcPct val="0"/>
              </a:spcBef>
              <a:spcAft>
                <a:spcPct val="0"/>
              </a:spcAft>
              <a:defRPr>
                <a:solidFill>
                  <a:schemeClr val="tx1"/>
                </a:solidFill>
                <a:latin typeface="Arial" panose="020B0604020202020204" pitchFamily="34" charset="0"/>
              </a:defRPr>
            </a:lvl6pPr>
            <a:lvl7pPr marL="2960688" indent="-225425" defTabSz="923925" eaLnBrk="0" fontAlgn="base" hangingPunct="0">
              <a:spcBef>
                <a:spcPct val="0"/>
              </a:spcBef>
              <a:spcAft>
                <a:spcPct val="0"/>
              </a:spcAft>
              <a:defRPr>
                <a:solidFill>
                  <a:schemeClr val="tx1"/>
                </a:solidFill>
                <a:latin typeface="Arial" panose="020B0604020202020204" pitchFamily="34" charset="0"/>
              </a:defRPr>
            </a:lvl7pPr>
            <a:lvl8pPr marL="3417888" indent="-225425" defTabSz="923925" eaLnBrk="0" fontAlgn="base" hangingPunct="0">
              <a:spcBef>
                <a:spcPct val="0"/>
              </a:spcBef>
              <a:spcAft>
                <a:spcPct val="0"/>
              </a:spcAft>
              <a:defRPr>
                <a:solidFill>
                  <a:schemeClr val="tx1"/>
                </a:solidFill>
                <a:latin typeface="Arial" panose="020B0604020202020204" pitchFamily="34" charset="0"/>
              </a:defRPr>
            </a:lvl8pPr>
            <a:lvl9pPr marL="3875088" indent="-225425" defTabSz="923925" eaLnBrk="0" fontAlgn="base" hangingPunct="0">
              <a:spcBef>
                <a:spcPct val="0"/>
              </a:spcBef>
              <a:spcAft>
                <a:spcPct val="0"/>
              </a:spcAft>
              <a:defRPr>
                <a:solidFill>
                  <a:schemeClr val="tx1"/>
                </a:solidFill>
                <a:latin typeface="Arial" panose="020B0604020202020204" pitchFamily="34" charset="0"/>
              </a:defRPr>
            </a:lvl9pPr>
          </a:lstStyle>
          <a:p>
            <a:fld id="{70CFDA1B-C0BC-4B45-B46A-057591CDDFED}" type="slidenum">
              <a:rPr lang="en-US" altLang="en-US" smtClean="0">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5084104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ChangeArrowheads="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62">
              <a:defRPr>
                <a:solidFill>
                  <a:schemeClr val="tx1"/>
                </a:solidFill>
                <a:latin typeface="Arial" panose="020B0604020202020204" pitchFamily="34" charset="0"/>
              </a:defRPr>
            </a:lvl1pPr>
            <a:lvl2pPr marL="744655" indent="-286286" defTabSz="924562">
              <a:defRPr>
                <a:solidFill>
                  <a:schemeClr val="tx1"/>
                </a:solidFill>
                <a:latin typeface="Arial" panose="020B0604020202020204" pitchFamily="34" charset="0"/>
              </a:defRPr>
            </a:lvl2pPr>
            <a:lvl3pPr marL="1148272" indent="-228403" defTabSz="924562">
              <a:defRPr>
                <a:solidFill>
                  <a:schemeClr val="tx1"/>
                </a:solidFill>
                <a:latin typeface="Arial" panose="020B0604020202020204" pitchFamily="34" charset="0"/>
              </a:defRPr>
            </a:lvl3pPr>
            <a:lvl4pPr marL="1606642" indent="-228403" defTabSz="924562">
              <a:defRPr>
                <a:solidFill>
                  <a:schemeClr val="tx1"/>
                </a:solidFill>
                <a:latin typeface="Arial" panose="020B0604020202020204" pitchFamily="34" charset="0"/>
              </a:defRPr>
            </a:lvl4pPr>
            <a:lvl5pPr marL="2066576" indent="-228403" defTabSz="924562">
              <a:defRPr>
                <a:solidFill>
                  <a:schemeClr val="tx1"/>
                </a:solidFill>
                <a:latin typeface="Arial" panose="020B0604020202020204" pitchFamily="34" charset="0"/>
              </a:defRPr>
            </a:lvl5pPr>
            <a:lvl6pPr marL="2517124" indent="-228403" defTabSz="924562" eaLnBrk="0" fontAlgn="base" hangingPunct="0">
              <a:spcBef>
                <a:spcPct val="0"/>
              </a:spcBef>
              <a:spcAft>
                <a:spcPct val="0"/>
              </a:spcAft>
              <a:defRPr>
                <a:solidFill>
                  <a:schemeClr val="tx1"/>
                </a:solidFill>
                <a:latin typeface="Arial" panose="020B0604020202020204" pitchFamily="34" charset="0"/>
              </a:defRPr>
            </a:lvl6pPr>
            <a:lvl7pPr marL="2967672" indent="-228403" defTabSz="924562" eaLnBrk="0" fontAlgn="base" hangingPunct="0">
              <a:spcBef>
                <a:spcPct val="0"/>
              </a:spcBef>
              <a:spcAft>
                <a:spcPct val="0"/>
              </a:spcAft>
              <a:defRPr>
                <a:solidFill>
                  <a:schemeClr val="tx1"/>
                </a:solidFill>
                <a:latin typeface="Arial" panose="020B0604020202020204" pitchFamily="34" charset="0"/>
              </a:defRPr>
            </a:lvl7pPr>
            <a:lvl8pPr marL="3418220" indent="-228403" defTabSz="924562" eaLnBrk="0" fontAlgn="base" hangingPunct="0">
              <a:spcBef>
                <a:spcPct val="0"/>
              </a:spcBef>
              <a:spcAft>
                <a:spcPct val="0"/>
              </a:spcAft>
              <a:defRPr>
                <a:solidFill>
                  <a:schemeClr val="tx1"/>
                </a:solidFill>
                <a:latin typeface="Arial" panose="020B0604020202020204" pitchFamily="34" charset="0"/>
              </a:defRPr>
            </a:lvl8pPr>
            <a:lvl9pPr marL="3868768" indent="-228403" defTabSz="924562" eaLnBrk="0" fontAlgn="base" hangingPunct="0">
              <a:spcBef>
                <a:spcPct val="0"/>
              </a:spcBef>
              <a:spcAft>
                <a:spcPct val="0"/>
              </a:spcAft>
              <a:defRPr>
                <a:solidFill>
                  <a:schemeClr val="tx1"/>
                </a:solidFill>
                <a:latin typeface="Arial" panose="020B0604020202020204" pitchFamily="34" charset="0"/>
              </a:defRPr>
            </a:lvl9pPr>
          </a:lstStyle>
          <a:p>
            <a:fld id="{0D9B6616-E4E2-4A9D-A0E0-E3A119C35D94}" type="slidenum">
              <a:rPr lang="en-US" altLang="en-US"/>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C20AD-D4C4-174A-BA5A-CAC17E657BFE}"/>
            </a:ext>
          </a:extLst>
        </p:cNvPr>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5B0C3390-BBF7-3EAD-0EB3-002AA0B71346}"/>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4F28524F-AFC8-8888-6A21-962C63DA4B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5236" name="Slide Number Placeholder 3">
            <a:extLst>
              <a:ext uri="{FF2B5EF4-FFF2-40B4-BE49-F238E27FC236}">
                <a16:creationId xmlns:a16="http://schemas.microsoft.com/office/drawing/2014/main" id="{337D658D-78CA-24BD-FB31-2EC5EB7FA0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62">
              <a:defRPr>
                <a:solidFill>
                  <a:schemeClr val="tx1"/>
                </a:solidFill>
                <a:latin typeface="Arial" panose="020B0604020202020204" pitchFamily="34" charset="0"/>
              </a:defRPr>
            </a:lvl1pPr>
            <a:lvl2pPr marL="744655" indent="-286286" defTabSz="924562">
              <a:defRPr>
                <a:solidFill>
                  <a:schemeClr val="tx1"/>
                </a:solidFill>
                <a:latin typeface="Arial" panose="020B0604020202020204" pitchFamily="34" charset="0"/>
              </a:defRPr>
            </a:lvl2pPr>
            <a:lvl3pPr marL="1148272" indent="-228403" defTabSz="924562">
              <a:defRPr>
                <a:solidFill>
                  <a:schemeClr val="tx1"/>
                </a:solidFill>
                <a:latin typeface="Arial" panose="020B0604020202020204" pitchFamily="34" charset="0"/>
              </a:defRPr>
            </a:lvl3pPr>
            <a:lvl4pPr marL="1606642" indent="-228403" defTabSz="924562">
              <a:defRPr>
                <a:solidFill>
                  <a:schemeClr val="tx1"/>
                </a:solidFill>
                <a:latin typeface="Arial" panose="020B0604020202020204" pitchFamily="34" charset="0"/>
              </a:defRPr>
            </a:lvl4pPr>
            <a:lvl5pPr marL="2066576" indent="-228403" defTabSz="924562">
              <a:defRPr>
                <a:solidFill>
                  <a:schemeClr val="tx1"/>
                </a:solidFill>
                <a:latin typeface="Arial" panose="020B0604020202020204" pitchFamily="34" charset="0"/>
              </a:defRPr>
            </a:lvl5pPr>
            <a:lvl6pPr marL="2517124" indent="-228403" defTabSz="924562" eaLnBrk="0" fontAlgn="base" hangingPunct="0">
              <a:spcBef>
                <a:spcPct val="0"/>
              </a:spcBef>
              <a:spcAft>
                <a:spcPct val="0"/>
              </a:spcAft>
              <a:defRPr>
                <a:solidFill>
                  <a:schemeClr val="tx1"/>
                </a:solidFill>
                <a:latin typeface="Arial" panose="020B0604020202020204" pitchFamily="34" charset="0"/>
              </a:defRPr>
            </a:lvl6pPr>
            <a:lvl7pPr marL="2967672" indent="-228403" defTabSz="924562" eaLnBrk="0" fontAlgn="base" hangingPunct="0">
              <a:spcBef>
                <a:spcPct val="0"/>
              </a:spcBef>
              <a:spcAft>
                <a:spcPct val="0"/>
              </a:spcAft>
              <a:defRPr>
                <a:solidFill>
                  <a:schemeClr val="tx1"/>
                </a:solidFill>
                <a:latin typeface="Arial" panose="020B0604020202020204" pitchFamily="34" charset="0"/>
              </a:defRPr>
            </a:lvl7pPr>
            <a:lvl8pPr marL="3418220" indent="-228403" defTabSz="924562" eaLnBrk="0" fontAlgn="base" hangingPunct="0">
              <a:spcBef>
                <a:spcPct val="0"/>
              </a:spcBef>
              <a:spcAft>
                <a:spcPct val="0"/>
              </a:spcAft>
              <a:defRPr>
                <a:solidFill>
                  <a:schemeClr val="tx1"/>
                </a:solidFill>
                <a:latin typeface="Arial" panose="020B0604020202020204" pitchFamily="34" charset="0"/>
              </a:defRPr>
            </a:lvl8pPr>
            <a:lvl9pPr marL="3868768" indent="-228403" defTabSz="924562" eaLnBrk="0" fontAlgn="base" hangingPunct="0">
              <a:spcBef>
                <a:spcPct val="0"/>
              </a:spcBef>
              <a:spcAft>
                <a:spcPct val="0"/>
              </a:spcAft>
              <a:defRPr>
                <a:solidFill>
                  <a:schemeClr val="tx1"/>
                </a:solidFill>
                <a:latin typeface="Arial" panose="020B0604020202020204" pitchFamily="34" charset="0"/>
              </a:defRPr>
            </a:lvl9pPr>
          </a:lstStyle>
          <a:p>
            <a:fld id="{0D9B6616-E4E2-4A9D-A0E0-E3A119C35D94}" type="slidenum">
              <a:rPr lang="en-US" altLang="en-US"/>
              <a:pPr/>
              <a:t>41</a:t>
            </a:fld>
            <a:endParaRPr lang="en-US" altLang="en-US"/>
          </a:p>
        </p:txBody>
      </p:sp>
    </p:spTree>
    <p:extLst>
      <p:ext uri="{BB962C8B-B14F-4D97-AF65-F5344CB8AC3E}">
        <p14:creationId xmlns:p14="http://schemas.microsoft.com/office/powerpoint/2010/main" val="1820009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rgbClr val="6EB43F"/>
                </a:solidFill>
                <a:latin typeface="Lato"/>
              </a:rPr>
              <a:t>Loans</a:t>
            </a:r>
          </a:p>
          <a:p>
            <a:r>
              <a:rPr lang="en-US" altLang="en-US" b="1">
                <a:solidFill>
                  <a:srgbClr val="002F65"/>
                </a:solidFill>
                <a:latin typeface="Lato"/>
              </a:rPr>
              <a:t>Your business is more than a credit score to us.</a:t>
            </a:r>
          </a:p>
          <a:p>
            <a:r>
              <a:rPr lang="en-US" altLang="en-US">
                <a:solidFill>
                  <a:srgbClr val="002F65"/>
                </a:solidFill>
                <a:latin typeface="Lato"/>
              </a:rPr>
              <a:t>As a Community Development Financial Institution (CDFI) and a US Small Business Administration (SBA) lender, we’re committed to helping start-up and existing small businesses throughout our expanded service area of New Jersey, New York City, Westchester County (NY), Philadelphia, and Bucks County (PA).</a:t>
            </a:r>
          </a:p>
          <a:p>
            <a:r>
              <a:rPr lang="en-US" altLang="en-US">
                <a:solidFill>
                  <a:srgbClr val="002F65"/>
                </a:solidFill>
                <a:latin typeface="Lato"/>
              </a:rPr>
              <a:t>Take a look at our </a:t>
            </a:r>
            <a:r>
              <a:rPr lang="en-US" altLang="en-US" u="sng">
                <a:solidFill>
                  <a:srgbClr val="2979D5"/>
                </a:solidFill>
                <a:latin typeface="Lato"/>
                <a:hlinkClick r:id="rId3" tooltip="Loan Products"/>
              </a:rPr>
              <a:t>Loan Products</a:t>
            </a:r>
            <a:r>
              <a:rPr lang="en-US" altLang="en-US">
                <a:solidFill>
                  <a:srgbClr val="002F65"/>
                </a:solidFill>
                <a:latin typeface="Lato"/>
              </a:rPr>
              <a:t> to learn more about the various options we offer, including microloans, SBA 7(a) and SBA 504 loans. Our loans range from $500 to $5 million and we’ll work with you to find the right fit for your business.</a:t>
            </a:r>
          </a:p>
          <a:p>
            <a:r>
              <a:rPr lang="en-US" altLang="en-US">
                <a:solidFill>
                  <a:srgbClr val="002F65"/>
                </a:solidFill>
                <a:latin typeface="Lato"/>
              </a:rPr>
              <a:t>Think you’re </a:t>
            </a:r>
            <a:r>
              <a:rPr lang="en-US" altLang="en-US" u="sng">
                <a:solidFill>
                  <a:srgbClr val="2979D5"/>
                </a:solidFill>
                <a:latin typeface="Lato"/>
                <a:hlinkClick r:id="rId4" tooltip="Are you ready for a loan?"/>
              </a:rPr>
              <a:t>ready to apply</a:t>
            </a:r>
            <a:r>
              <a:rPr lang="en-US" altLang="en-US">
                <a:solidFill>
                  <a:srgbClr val="002F65"/>
                </a:solidFill>
                <a:latin typeface="Lato"/>
              </a:rPr>
              <a:t>? Our tips and checklists will get you started on building a strong application. You’ll learn what business basics must be in place before applying and the documentation you need to support your case.</a:t>
            </a:r>
          </a:p>
          <a:p>
            <a:r>
              <a:rPr lang="en-US" altLang="en-US">
                <a:solidFill>
                  <a:srgbClr val="002F65"/>
                </a:solidFill>
                <a:latin typeface="Lato"/>
              </a:rPr>
              <a:t>Need a little inspiration? Check out </a:t>
            </a:r>
            <a:r>
              <a:rPr lang="en-US" altLang="en-US" u="sng">
                <a:solidFill>
                  <a:srgbClr val="2979D5"/>
                </a:solidFill>
                <a:latin typeface="Lato"/>
                <a:hlinkClick r:id="rId5" tooltip="Loan Clients"/>
              </a:rPr>
              <a:t>our client stories</a:t>
            </a:r>
            <a:r>
              <a:rPr lang="en-US" altLang="en-US">
                <a:solidFill>
                  <a:srgbClr val="002F65"/>
                </a:solidFill>
                <a:latin typeface="Lato"/>
              </a:rPr>
              <a:t> and read about the savvy small business owners who leveraged a UCEDC loan into more revenue and new jobs.</a:t>
            </a:r>
          </a:p>
          <a:p>
            <a:r>
              <a:rPr lang="en-US" altLang="en-US">
                <a:solidFill>
                  <a:srgbClr val="333333"/>
                </a:solidFill>
                <a:latin typeface="Lato"/>
              </a:rPr>
              <a:t>Whether you’re just starting up or have been in business for years, UCEDC is ready to help. </a:t>
            </a:r>
            <a:r>
              <a:rPr lang="en-US" altLang="en-US" u="sng">
                <a:solidFill>
                  <a:srgbClr val="2979D5"/>
                </a:solidFill>
                <a:latin typeface="Lato"/>
                <a:hlinkClick r:id="rId6" tooltip="Get Started"/>
              </a:rPr>
              <a:t>Let’s get started</a:t>
            </a:r>
            <a:r>
              <a:rPr lang="en-US" altLang="en-US">
                <a:solidFill>
                  <a:srgbClr val="333333"/>
                </a:solidFill>
                <a:latin typeface="Lato"/>
              </a:rPr>
              <a:t>!</a:t>
            </a:r>
          </a:p>
          <a:p>
            <a:endParaRPr lang="en-US" altLang="en-US">
              <a:latin typeface="Arial" panose="020B0604020202020204" pitchFamily="34" charset="0"/>
            </a:endParaRPr>
          </a:p>
          <a:p>
            <a:r>
              <a:rPr lang="en-US" altLang="en-US" b="1">
                <a:solidFill>
                  <a:srgbClr val="6EB43F"/>
                </a:solidFill>
                <a:latin typeface="Lato"/>
              </a:rPr>
              <a:t>Loan Products</a:t>
            </a:r>
          </a:p>
          <a:p>
            <a:r>
              <a:rPr lang="en-US" altLang="en-US">
                <a:solidFill>
                  <a:srgbClr val="002F65"/>
                </a:solidFill>
                <a:latin typeface="Lato"/>
              </a:rPr>
              <a:t>Access to capital is often a business owner’s largest hurdle. We fund a variety of small business loans to meet your needs at every stage of your business’s growth. With loans from $500 to $5.5 million*, our staff will work to find the solution that’s right for you.</a:t>
            </a:r>
          </a:p>
          <a:p>
            <a:r>
              <a:rPr lang="en-US" altLang="en-US" b="1">
                <a:solidFill>
                  <a:srgbClr val="6EB43F"/>
                </a:solidFill>
                <a:latin typeface="Lato"/>
              </a:rPr>
              <a:t>LOAN PAYMENT CALCULATOR</a:t>
            </a:r>
          </a:p>
          <a:p>
            <a:r>
              <a:rPr lang="en-US" altLang="en-US">
                <a:solidFill>
                  <a:srgbClr val="222222"/>
                </a:solidFill>
                <a:latin typeface="inherit"/>
              </a:rPr>
              <a:t>(format loan amount as 25000, not $25,000)</a:t>
            </a:r>
          </a:p>
          <a:p>
            <a:r>
              <a:rPr lang="en-US" altLang="en-US">
                <a:solidFill>
                  <a:srgbClr val="222222"/>
                </a:solidFill>
                <a:latin typeface="Arial" panose="020B0604020202020204" pitchFamily="34" charset="0"/>
              </a:rPr>
              <a:t>Loan:</a:t>
            </a:r>
            <a:br>
              <a:rPr lang="en-US" altLang="en-US">
                <a:solidFill>
                  <a:srgbClr val="222222"/>
                </a:solidFill>
                <a:latin typeface="Arial" panose="020B0604020202020204" pitchFamily="34" charset="0"/>
              </a:rPr>
            </a:br>
            <a:endParaRPr lang="en-US" altLang="en-US">
              <a:solidFill>
                <a:srgbClr val="222222"/>
              </a:solidFill>
              <a:latin typeface="Arial" panose="020B0604020202020204" pitchFamily="34" charset="0"/>
            </a:endParaRPr>
          </a:p>
          <a:p>
            <a:r>
              <a:rPr lang="en-US" altLang="en-US">
                <a:solidFill>
                  <a:srgbClr val="222222"/>
                </a:solidFill>
                <a:latin typeface="Arial" panose="020B0604020202020204" pitchFamily="34" charset="0"/>
              </a:rPr>
              <a:t>Interest rate:</a:t>
            </a:r>
            <a:br>
              <a:rPr lang="en-US" altLang="en-US">
                <a:solidFill>
                  <a:srgbClr val="222222"/>
                </a:solidFill>
                <a:latin typeface="Arial" panose="020B0604020202020204" pitchFamily="34" charset="0"/>
              </a:rPr>
            </a:br>
            <a:endParaRPr lang="en-US" altLang="en-US">
              <a:solidFill>
                <a:srgbClr val="222222"/>
              </a:solidFill>
              <a:latin typeface="Arial" panose="020B0604020202020204" pitchFamily="34" charset="0"/>
            </a:endParaRPr>
          </a:p>
          <a:p>
            <a:r>
              <a:rPr lang="en-US" altLang="en-US">
                <a:solidFill>
                  <a:srgbClr val="222222"/>
                </a:solidFill>
                <a:latin typeface="Arial" panose="020B0604020202020204" pitchFamily="34" charset="0"/>
              </a:rPr>
              <a:t>Years:</a:t>
            </a:r>
            <a:br>
              <a:rPr lang="en-US" altLang="en-US">
                <a:solidFill>
                  <a:srgbClr val="222222"/>
                </a:solidFill>
                <a:latin typeface="Arial" panose="020B0604020202020204" pitchFamily="34" charset="0"/>
              </a:rPr>
            </a:br>
            <a:endParaRPr lang="en-US" altLang="en-US">
              <a:solidFill>
                <a:srgbClr val="222222"/>
              </a:solidFill>
              <a:latin typeface="Arial" panose="020B0604020202020204" pitchFamily="34" charset="0"/>
            </a:endParaRPr>
          </a:p>
          <a:p>
            <a:r>
              <a:rPr lang="en-US" altLang="en-US">
                <a:solidFill>
                  <a:srgbClr val="002F65"/>
                </a:solidFill>
                <a:latin typeface="Lato"/>
              </a:rPr>
              <a:t>Our interest rates provide you with a fair, affordable way to succeed. You’ll be assigned a rate between 3.25% and 8.25% based upon a number of factors:</a:t>
            </a:r>
          </a:p>
          <a:p>
            <a:pPr>
              <a:buFontTx/>
              <a:buChar char="•"/>
            </a:pPr>
            <a:r>
              <a:rPr lang="en-US" altLang="en-US">
                <a:solidFill>
                  <a:srgbClr val="002F65"/>
                </a:solidFill>
                <a:latin typeface="Lato"/>
              </a:rPr>
              <a:t>Size of the loan</a:t>
            </a:r>
          </a:p>
          <a:p>
            <a:pPr>
              <a:buFontTx/>
              <a:buChar char="•"/>
            </a:pPr>
            <a:r>
              <a:rPr lang="en-US" altLang="en-US">
                <a:solidFill>
                  <a:srgbClr val="002F65"/>
                </a:solidFill>
                <a:latin typeface="Lato"/>
              </a:rPr>
              <a:t>Age of the business</a:t>
            </a:r>
          </a:p>
          <a:p>
            <a:pPr>
              <a:buFontTx/>
              <a:buChar char="•"/>
            </a:pPr>
            <a:r>
              <a:rPr lang="en-US" altLang="en-US">
                <a:solidFill>
                  <a:srgbClr val="002F65"/>
                </a:solidFill>
                <a:latin typeface="Lato"/>
              </a:rPr>
              <a:t>Financial performance of the business</a:t>
            </a:r>
          </a:p>
          <a:p>
            <a:pPr>
              <a:buFontTx/>
              <a:buChar char="•"/>
            </a:pPr>
            <a:r>
              <a:rPr lang="en-US" altLang="en-US">
                <a:solidFill>
                  <a:srgbClr val="002F65"/>
                </a:solidFill>
                <a:latin typeface="Lato"/>
              </a:rPr>
              <a:t>Owner’s personal credit history</a:t>
            </a:r>
          </a:p>
          <a:p>
            <a:pPr>
              <a:buFontTx/>
              <a:buChar char="•"/>
            </a:pPr>
            <a:r>
              <a:rPr lang="en-US" altLang="en-US">
                <a:solidFill>
                  <a:srgbClr val="002F65"/>
                </a:solidFill>
                <a:latin typeface="Lato"/>
              </a:rPr>
              <a:t>Owner’s industry experience</a:t>
            </a:r>
          </a:p>
          <a:p>
            <a:r>
              <a:rPr lang="en-US" altLang="en-US" b="1" i="1">
                <a:solidFill>
                  <a:srgbClr val="002F65"/>
                </a:solidFill>
                <a:latin typeface="Lato"/>
              </a:rPr>
              <a:t>Your monthly payment may be more affordable than you think. Use our simple Loan Payment Calculator to test different loan amounts (format as 25000, not $25,000), interest rates (format as 7.0, not 7.0%), and payoff periods. </a:t>
            </a:r>
            <a:endParaRPr lang="en-US" altLang="en-US">
              <a:solidFill>
                <a:srgbClr val="002F65"/>
              </a:solidFill>
              <a:latin typeface="Lato"/>
            </a:endParaRPr>
          </a:p>
          <a:p>
            <a:r>
              <a:rPr lang="en-US" altLang="en-US">
                <a:solidFill>
                  <a:srgbClr val="002F65"/>
                </a:solidFill>
                <a:latin typeface="Lato"/>
              </a:rPr>
              <a:t>And our support doesn’t end at the loan closing – UCEDC staff will provide ongoing business mentoring services to help you keep on track. This one-on-one business counseling is entirely customized to meet the specific challenges and opportunities you face.</a:t>
            </a:r>
          </a:p>
          <a:p>
            <a:r>
              <a:rPr lang="en-US" altLang="en-US">
                <a:solidFill>
                  <a:srgbClr val="002F65"/>
                </a:solidFill>
                <a:latin typeface="Lato"/>
              </a:rPr>
              <a:t>*UCEDC’s maximum portion of a 504 loan combined with bank partner financing can support projects as large as $20 million or more.</a:t>
            </a:r>
          </a:p>
          <a:p>
            <a:r>
              <a:rPr lang="en-US" altLang="en-US">
                <a:solidFill>
                  <a:srgbClr val="002F65"/>
                </a:solidFill>
                <a:latin typeface="Lato"/>
              </a:rPr>
              <a:t>Click on a link below for a specific loan product or just scroll down to see all of our financing options.</a:t>
            </a:r>
          </a:p>
          <a:p>
            <a:pPr>
              <a:buFontTx/>
              <a:buChar char="•"/>
            </a:pPr>
            <a:r>
              <a:rPr lang="en-US" altLang="en-US" u="sng">
                <a:solidFill>
                  <a:srgbClr val="2979D5"/>
                </a:solidFill>
                <a:latin typeface="Lato"/>
                <a:hlinkClick r:id="rId7"/>
              </a:rPr>
              <a:t>Microloans – up to $50,000</a:t>
            </a:r>
            <a:endParaRPr lang="en-US" altLang="en-US">
              <a:solidFill>
                <a:srgbClr val="002F65"/>
              </a:solidFill>
              <a:latin typeface="Lato"/>
            </a:endParaRPr>
          </a:p>
          <a:p>
            <a:pPr>
              <a:buFontTx/>
              <a:buChar char="•"/>
            </a:pPr>
            <a:r>
              <a:rPr lang="en-US" altLang="en-US" u="sng">
                <a:solidFill>
                  <a:srgbClr val="2979D5"/>
                </a:solidFill>
                <a:latin typeface="Lato"/>
                <a:hlinkClick r:id="rId8"/>
              </a:rPr>
              <a:t>SBA 7(a) Community Advantage Loans – up to $250,000</a:t>
            </a:r>
            <a:endParaRPr lang="en-US" altLang="en-US">
              <a:solidFill>
                <a:srgbClr val="002F65"/>
              </a:solidFill>
              <a:latin typeface="Lato"/>
            </a:endParaRPr>
          </a:p>
          <a:p>
            <a:pPr>
              <a:buFontTx/>
              <a:buChar char="•"/>
            </a:pPr>
            <a:r>
              <a:rPr lang="en-US" altLang="en-US" u="sng">
                <a:solidFill>
                  <a:srgbClr val="2979D5"/>
                </a:solidFill>
                <a:latin typeface="Lato"/>
                <a:hlinkClick r:id="rId9"/>
              </a:rPr>
              <a:t>SBA 504 Commercial Real Estate and Major Equipment Loans – up to $5 million</a:t>
            </a:r>
            <a:br>
              <a:rPr lang="en-US" altLang="en-US" u="sng">
                <a:solidFill>
                  <a:srgbClr val="2979D5"/>
                </a:solidFill>
                <a:latin typeface="Lato"/>
                <a:hlinkClick r:id="rId9"/>
              </a:rPr>
            </a:br>
            <a:endParaRPr lang="en-US" altLang="en-US">
              <a:solidFill>
                <a:srgbClr val="002F65"/>
              </a:solidFill>
              <a:latin typeface="Lato"/>
            </a:endParaRPr>
          </a:p>
          <a:p>
            <a:pPr>
              <a:buFontTx/>
              <a:buChar char="•"/>
            </a:pPr>
            <a:r>
              <a:rPr lang="en-US" altLang="en-US" u="sng">
                <a:solidFill>
                  <a:srgbClr val="2979D5"/>
                </a:solidFill>
                <a:latin typeface="Lato"/>
                <a:hlinkClick r:id="rId10"/>
              </a:rPr>
              <a:t>Child Care Loans</a:t>
            </a:r>
            <a:endParaRPr lang="en-US" altLang="en-US">
              <a:solidFill>
                <a:srgbClr val="002F65"/>
              </a:solidFill>
              <a:latin typeface="Lato"/>
            </a:endParaRPr>
          </a:p>
          <a:p>
            <a:r>
              <a:rPr lang="en-US" altLang="en-US" b="1">
                <a:solidFill>
                  <a:srgbClr val="002F65"/>
                </a:solidFill>
                <a:latin typeface="Lato"/>
              </a:rPr>
              <a:t>Microloans – up to $50,000</a:t>
            </a:r>
          </a:p>
          <a:p>
            <a:r>
              <a:rPr lang="en-US" altLang="en-US">
                <a:solidFill>
                  <a:srgbClr val="002F65"/>
                </a:solidFill>
                <a:latin typeface="Lato"/>
              </a:rPr>
              <a:t>UCEDC’s Microloan Program offers fixed-rate (between 5.25% – 8.25%) up to six-year loans with as little as 10% down for start-up and existing businesses in New Jersey, NYC and certain areas in NY and PA.  Businesses in operation for less than two years can borrow a maximum of $35,000; established business with a profitable operating history are eligible for up to $50,000.  There are no pre-payment penalties.</a:t>
            </a:r>
          </a:p>
          <a:p>
            <a:r>
              <a:rPr lang="en-US" altLang="en-US">
                <a:solidFill>
                  <a:srgbClr val="002F65"/>
                </a:solidFill>
                <a:latin typeface="Lato"/>
              </a:rPr>
              <a:t>Microloan funds can be used for a broad array of business purposes, including purchasing equipment, fixtures or inventory; working capital; or making renovations on privately owned commercial real estate.</a:t>
            </a:r>
          </a:p>
          <a:p>
            <a:r>
              <a:rPr lang="en-US" altLang="en-US" b="1">
                <a:solidFill>
                  <a:srgbClr val="6EB43F"/>
                </a:solidFill>
                <a:latin typeface="Lato"/>
              </a:rPr>
              <a:t>Check out our special limited time microloan offers</a:t>
            </a:r>
          </a:p>
          <a:p>
            <a:r>
              <a:rPr lang="en-US" altLang="en-US" b="1">
                <a:solidFill>
                  <a:srgbClr val="002F65"/>
                </a:solidFill>
                <a:latin typeface="Lato"/>
              </a:rPr>
              <a:t>Rapid Response Loan Program:</a:t>
            </a:r>
            <a:r>
              <a:rPr lang="en-US" altLang="en-US">
                <a:solidFill>
                  <a:srgbClr val="002F65"/>
                </a:solidFill>
                <a:latin typeface="Lato"/>
              </a:rPr>
              <a:t> borrow up to $10,000, no collateral required, with a decision in two days or less!  </a:t>
            </a:r>
            <a:r>
              <a:rPr lang="en-US" altLang="en-US" u="sng">
                <a:solidFill>
                  <a:srgbClr val="2979D5"/>
                </a:solidFill>
                <a:latin typeface="Lato"/>
                <a:hlinkClick r:id="rId11"/>
              </a:rPr>
              <a:t>Learn more.</a:t>
            </a:r>
            <a:endParaRPr lang="en-US" altLang="en-US">
              <a:solidFill>
                <a:srgbClr val="002F65"/>
              </a:solidFill>
              <a:latin typeface="Lato"/>
            </a:endParaRPr>
          </a:p>
          <a:p>
            <a:r>
              <a:rPr lang="en-US" altLang="en-US" b="1">
                <a:solidFill>
                  <a:srgbClr val="002F65"/>
                </a:solidFill>
                <a:latin typeface="Lato"/>
              </a:rPr>
              <a:t>Prime Lock Loan Program:</a:t>
            </a:r>
            <a:r>
              <a:rPr lang="en-US" altLang="en-US">
                <a:solidFill>
                  <a:srgbClr val="002F65"/>
                </a:solidFill>
                <a:latin typeface="Lato"/>
              </a:rPr>
              <a:t> lock in your prime interest rate (currently 3.25%) for up to five years, no collateral required, up to $25,000.  </a:t>
            </a:r>
            <a:r>
              <a:rPr lang="en-US" altLang="en-US" u="sng">
                <a:solidFill>
                  <a:srgbClr val="2979D5"/>
                </a:solidFill>
                <a:latin typeface="Lato"/>
                <a:hlinkClick r:id="rId12"/>
              </a:rPr>
              <a:t>Learn more.</a:t>
            </a:r>
            <a:endParaRPr lang="en-US" altLang="en-US">
              <a:solidFill>
                <a:srgbClr val="002F65"/>
              </a:solidFill>
              <a:latin typeface="Lato"/>
            </a:endParaRPr>
          </a:p>
          <a:p>
            <a:r>
              <a:rPr lang="en-US" altLang="en-US" b="1" i="1">
                <a:solidFill>
                  <a:srgbClr val="002F65"/>
                </a:solidFill>
                <a:latin typeface="Lato"/>
              </a:rPr>
              <a:t>Your monthly payment may be more affordable than you think!</a:t>
            </a:r>
            <a:r>
              <a:rPr lang="en-US" altLang="en-US">
                <a:solidFill>
                  <a:srgbClr val="002F65"/>
                </a:solidFill>
                <a:latin typeface="Lato"/>
              </a:rPr>
              <a:t>  </a:t>
            </a:r>
            <a:r>
              <a:rPr lang="en-US" altLang="en-US" u="sng">
                <a:solidFill>
                  <a:srgbClr val="2979D5"/>
                </a:solidFill>
                <a:latin typeface="Lato"/>
                <a:hlinkClick r:id="rId3"/>
              </a:rPr>
              <a:t>CHECK HERE.</a:t>
            </a:r>
            <a:endParaRPr lang="en-US" altLang="en-US">
              <a:solidFill>
                <a:srgbClr val="002F65"/>
              </a:solidFill>
              <a:latin typeface="Lato"/>
            </a:endParaRPr>
          </a:p>
          <a:p>
            <a:r>
              <a:rPr lang="en-US" altLang="en-US">
                <a:solidFill>
                  <a:srgbClr val="FFFFFF"/>
                </a:solidFill>
                <a:latin typeface="Lato"/>
                <a:hlinkClick r:id="rId13"/>
              </a:rPr>
              <a:t>Take the first step</a:t>
            </a:r>
            <a:r>
              <a:rPr lang="en-US" altLang="en-US">
                <a:solidFill>
                  <a:srgbClr val="002F65"/>
                </a:solidFill>
                <a:latin typeface="Lato"/>
              </a:rPr>
              <a:t/>
            </a:r>
            <a:br>
              <a:rPr lang="en-US" altLang="en-US">
                <a:solidFill>
                  <a:srgbClr val="002F65"/>
                </a:solidFill>
                <a:latin typeface="Lato"/>
              </a:rPr>
            </a:br>
            <a:r>
              <a:rPr lang="en-US" altLang="en-US" u="sng">
                <a:solidFill>
                  <a:srgbClr val="2979D5"/>
                </a:solidFill>
                <a:latin typeface="Lato"/>
                <a:hlinkClick r:id="rId14"/>
              </a:rPr>
              <a:t>Back to top↑</a:t>
            </a:r>
            <a:endParaRPr lang="en-US" altLang="en-US">
              <a:solidFill>
                <a:srgbClr val="002F65"/>
              </a:solidFill>
              <a:latin typeface="Lato"/>
            </a:endParaRPr>
          </a:p>
          <a:p>
            <a:r>
              <a:rPr lang="en-US" altLang="en-US" b="1">
                <a:solidFill>
                  <a:srgbClr val="002F65"/>
                </a:solidFill>
                <a:latin typeface="Lato"/>
              </a:rPr>
              <a:t>SBA 7(a) Community Advantage Loans – up to $250,000</a:t>
            </a:r>
          </a:p>
          <a:p>
            <a:r>
              <a:rPr lang="en-US" altLang="en-US">
                <a:solidFill>
                  <a:srgbClr val="002F65"/>
                </a:solidFill>
                <a:latin typeface="Lato"/>
              </a:rPr>
              <a:t>UCEDC is one of a select group of lenders in the nation to provide this financing program, designed to encourage business growth and job creation.  Our long-term loans (10-20 years) of up to $250,000 are available to existing businesses and up to $150,000 for start-ups (in operation less than two years) in New Jersey, NYC, and certain areas of NY and PA and feature flexible collateral requirements.  Interest rates are Prime + 1% – 3%, with as little as 10% down.</a:t>
            </a:r>
          </a:p>
          <a:p>
            <a:r>
              <a:rPr lang="en-US" altLang="en-US">
                <a:solidFill>
                  <a:srgbClr val="002F65"/>
                </a:solidFill>
                <a:latin typeface="Lato"/>
              </a:rPr>
              <a:t>Funds can be used for a wide variety of purposes including working capital; furniture/fixtures, machinery and equipment; land acquisition for commercial purposes; construction or renovation for privately owned commercial properties; leasehold improvements; and business acquisition.</a:t>
            </a:r>
          </a:p>
          <a:p>
            <a:r>
              <a:rPr lang="en-US" altLang="en-US">
                <a:solidFill>
                  <a:srgbClr val="FFFFFF"/>
                </a:solidFill>
                <a:latin typeface="Lato"/>
                <a:hlinkClick r:id="rId15"/>
              </a:rPr>
              <a:t>Learn more and apply!</a:t>
            </a:r>
            <a:endParaRPr lang="en-US" altLang="en-US">
              <a:solidFill>
                <a:srgbClr val="002F65"/>
              </a:solidFill>
              <a:latin typeface="Lato"/>
            </a:endParaRPr>
          </a:p>
          <a:p>
            <a:endParaRPr lang="en-US" altLang="en-US">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a:solidFill>
                  <a:schemeClr val="tx1"/>
                </a:solidFill>
                <a:latin typeface="Arial" panose="020B0604020202020204" pitchFamily="34" charset="0"/>
              </a:defRPr>
            </a:lvl1pPr>
            <a:lvl2pPr marL="746125" indent="-285750" defTabSz="935038">
              <a:defRPr>
                <a:solidFill>
                  <a:schemeClr val="tx1"/>
                </a:solidFill>
                <a:latin typeface="Arial" panose="020B0604020202020204" pitchFamily="34" charset="0"/>
              </a:defRPr>
            </a:lvl2pPr>
            <a:lvl3pPr marL="1147763" indent="-228600" defTabSz="935038">
              <a:defRPr>
                <a:solidFill>
                  <a:schemeClr val="tx1"/>
                </a:solidFill>
                <a:latin typeface="Arial" panose="020B0604020202020204" pitchFamily="34" charset="0"/>
              </a:defRPr>
            </a:lvl3pPr>
            <a:lvl4pPr marL="1608138" indent="-228600" defTabSz="935038">
              <a:defRPr>
                <a:solidFill>
                  <a:schemeClr val="tx1"/>
                </a:solidFill>
                <a:latin typeface="Arial" panose="020B0604020202020204" pitchFamily="34" charset="0"/>
              </a:defRPr>
            </a:lvl4pPr>
            <a:lvl5pPr marL="2068513" indent="-228600" defTabSz="935038">
              <a:defRPr>
                <a:solidFill>
                  <a:schemeClr val="tx1"/>
                </a:solidFill>
                <a:latin typeface="Arial" panose="020B0604020202020204" pitchFamily="34" charset="0"/>
              </a:defRPr>
            </a:lvl5pPr>
            <a:lvl6pPr marL="2525713" indent="-228600" defTabSz="935038" eaLnBrk="0" fontAlgn="base" hangingPunct="0">
              <a:spcBef>
                <a:spcPct val="0"/>
              </a:spcBef>
              <a:spcAft>
                <a:spcPct val="0"/>
              </a:spcAft>
              <a:defRPr>
                <a:solidFill>
                  <a:schemeClr val="tx1"/>
                </a:solidFill>
                <a:latin typeface="Arial" panose="020B0604020202020204" pitchFamily="34" charset="0"/>
              </a:defRPr>
            </a:lvl6pPr>
            <a:lvl7pPr marL="2982913" indent="-228600" defTabSz="935038" eaLnBrk="0" fontAlgn="base" hangingPunct="0">
              <a:spcBef>
                <a:spcPct val="0"/>
              </a:spcBef>
              <a:spcAft>
                <a:spcPct val="0"/>
              </a:spcAft>
              <a:defRPr>
                <a:solidFill>
                  <a:schemeClr val="tx1"/>
                </a:solidFill>
                <a:latin typeface="Arial" panose="020B0604020202020204" pitchFamily="34" charset="0"/>
              </a:defRPr>
            </a:lvl7pPr>
            <a:lvl8pPr marL="3440113" indent="-228600" defTabSz="935038" eaLnBrk="0" fontAlgn="base" hangingPunct="0">
              <a:spcBef>
                <a:spcPct val="0"/>
              </a:spcBef>
              <a:spcAft>
                <a:spcPct val="0"/>
              </a:spcAft>
              <a:defRPr>
                <a:solidFill>
                  <a:schemeClr val="tx1"/>
                </a:solidFill>
                <a:latin typeface="Arial" panose="020B0604020202020204" pitchFamily="34" charset="0"/>
              </a:defRPr>
            </a:lvl8pPr>
            <a:lvl9pPr marL="3897313" indent="-228600" defTabSz="935038" eaLnBrk="0" fontAlgn="base" hangingPunct="0">
              <a:spcBef>
                <a:spcPct val="0"/>
              </a:spcBef>
              <a:spcAft>
                <a:spcPct val="0"/>
              </a:spcAft>
              <a:defRPr>
                <a:solidFill>
                  <a:schemeClr val="tx1"/>
                </a:solidFill>
                <a:latin typeface="Arial" panose="020B0604020202020204" pitchFamily="34" charset="0"/>
              </a:defRPr>
            </a:lvl9pPr>
          </a:lstStyle>
          <a:p>
            <a:fld id="{C5CA28BB-B17E-4D76-9D44-0D7106BAEE2B}"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55826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solidFill>
                  <a:srgbClr val="6EB43F"/>
                </a:solidFill>
                <a:latin typeface="Lato"/>
              </a:rPr>
              <a:t>Training &amp; Counseling</a:t>
            </a:r>
          </a:p>
          <a:p>
            <a:r>
              <a:rPr lang="en-US" altLang="en-US" b="1" dirty="0">
                <a:solidFill>
                  <a:srgbClr val="6EB43F"/>
                </a:solidFill>
                <a:latin typeface="Lato"/>
              </a:rPr>
              <a:t>Get the business skills you need to start, grow and thrive.</a:t>
            </a:r>
          </a:p>
          <a:p>
            <a:r>
              <a:rPr lang="en-US" altLang="en-US" dirty="0">
                <a:solidFill>
                  <a:srgbClr val="002F65"/>
                </a:solidFill>
                <a:latin typeface="Lato"/>
              </a:rPr>
              <a:t>Take advantage of our </a:t>
            </a:r>
            <a:r>
              <a:rPr lang="en-US" altLang="en-US" u="sng" dirty="0">
                <a:solidFill>
                  <a:srgbClr val="2979D5"/>
                </a:solidFill>
                <a:latin typeface="Lato"/>
                <a:hlinkClick r:id="rId3"/>
              </a:rPr>
              <a:t>free workshops</a:t>
            </a:r>
            <a:r>
              <a:rPr lang="en-US" altLang="en-US" dirty="0">
                <a:solidFill>
                  <a:srgbClr val="002F65"/>
                </a:solidFill>
                <a:latin typeface="Lato"/>
              </a:rPr>
              <a:t>, offered throughout New Jersey. We’ll take you through the ins and outs of financing your business, understanding your credit score and other financial topics. You’ll also get the latest insights on franchising, pricing and marketing initiatives.</a:t>
            </a:r>
          </a:p>
          <a:p>
            <a:r>
              <a:rPr lang="en-US" altLang="en-US" dirty="0">
                <a:solidFill>
                  <a:srgbClr val="002F65"/>
                </a:solidFill>
                <a:latin typeface="Lato"/>
              </a:rPr>
              <a:t>Ready to get serious about developing and implementing a strategic business plan? Then our Entrepreneurial Training programs are what you’re looking for.</a:t>
            </a:r>
          </a:p>
          <a:p>
            <a:r>
              <a:rPr lang="en-US" altLang="en-US" dirty="0">
                <a:solidFill>
                  <a:srgbClr val="002F65"/>
                </a:solidFill>
                <a:latin typeface="Lato"/>
              </a:rPr>
              <a:t>Start-ups will test their business readiness in </a:t>
            </a:r>
            <a:r>
              <a:rPr lang="en-US" altLang="en-US" u="sng" dirty="0">
                <a:solidFill>
                  <a:srgbClr val="2979D5"/>
                </a:solidFill>
                <a:latin typeface="Lato"/>
                <a:hlinkClick r:id="rId4"/>
              </a:rPr>
              <a:t>Entrepreneurship 101:  are you really ready to start your business?  </a:t>
            </a:r>
            <a:endParaRPr lang="en-US" altLang="en-US" dirty="0">
              <a:solidFill>
                <a:srgbClr val="002F65"/>
              </a:solidFill>
              <a:latin typeface="Lato"/>
            </a:endParaRPr>
          </a:p>
          <a:p>
            <a:r>
              <a:rPr lang="en-US" altLang="en-US" dirty="0">
                <a:solidFill>
                  <a:srgbClr val="002F65"/>
                </a:solidFill>
                <a:latin typeface="Lato"/>
              </a:rPr>
              <a:t>And speaking of enthusiasm, when you read </a:t>
            </a:r>
            <a:r>
              <a:rPr lang="en-US" altLang="en-US" u="sng" dirty="0">
                <a:solidFill>
                  <a:srgbClr val="2979D5"/>
                </a:solidFill>
                <a:latin typeface="Lato"/>
                <a:hlinkClick r:id="rId5"/>
              </a:rPr>
              <a:t>our client stories,</a:t>
            </a:r>
            <a:r>
              <a:rPr lang="en-US" altLang="en-US" dirty="0">
                <a:solidFill>
                  <a:srgbClr val="002F65"/>
                </a:solidFill>
                <a:latin typeface="Lato"/>
              </a:rPr>
              <a:t> you’ll see why we’re so excited about their small business success.</a:t>
            </a:r>
          </a:p>
          <a:p>
            <a:r>
              <a:rPr lang="en-US" altLang="en-US" dirty="0">
                <a:solidFill>
                  <a:srgbClr val="002F65"/>
                </a:solidFill>
                <a:latin typeface="Lato"/>
              </a:rPr>
              <a:t>Check our </a:t>
            </a:r>
            <a:r>
              <a:rPr lang="en-US" altLang="en-US" u="sng" dirty="0">
                <a:solidFill>
                  <a:srgbClr val="2979D5"/>
                </a:solidFill>
                <a:latin typeface="Lato"/>
                <a:hlinkClick r:id="rId6"/>
              </a:rPr>
              <a:t>calendar</a:t>
            </a:r>
            <a:r>
              <a:rPr lang="en-US" altLang="en-US" dirty="0">
                <a:solidFill>
                  <a:srgbClr val="002F65"/>
                </a:solidFill>
                <a:latin typeface="Lato"/>
              </a:rPr>
              <a:t> for a training event near you. And </a:t>
            </a:r>
            <a:r>
              <a:rPr lang="en-US" altLang="en-US" u="sng" dirty="0">
                <a:solidFill>
                  <a:srgbClr val="2979D5"/>
                </a:solidFill>
                <a:latin typeface="Lato"/>
                <a:hlinkClick r:id="rId7" tooltip="join our email list"/>
              </a:rPr>
              <a:t>sign-up to receive email alerts </a:t>
            </a:r>
            <a:r>
              <a:rPr lang="en-US" altLang="en-US" dirty="0">
                <a:solidFill>
                  <a:srgbClr val="002F65"/>
                </a:solidFill>
                <a:latin typeface="Lato"/>
              </a:rPr>
              <a:t>as new programs are announced.</a:t>
            </a:r>
          </a:p>
          <a:p>
            <a:endParaRPr lang="en-US" altLang="en-US" dirty="0">
              <a:solidFill>
                <a:srgbClr val="002F65"/>
              </a:solidFill>
              <a:latin typeface="Lato"/>
            </a:endParaRPr>
          </a:p>
          <a:p>
            <a:r>
              <a:rPr lang="en-US" altLang="en-US" b="1" dirty="0">
                <a:solidFill>
                  <a:srgbClr val="6EB43F"/>
                </a:solidFill>
                <a:latin typeface="Lato"/>
              </a:rPr>
              <a:t>Business Basics</a:t>
            </a:r>
          </a:p>
          <a:p>
            <a:r>
              <a:rPr lang="en-US" altLang="en-US" dirty="0">
                <a:solidFill>
                  <a:srgbClr val="002F65"/>
                </a:solidFill>
                <a:latin typeface="Lato"/>
              </a:rPr>
              <a:t>These free two-hour workshops address a variety of business concerns for both start-up entrepreneurs and established business owners. They are offered throughout New Jersey, often in cooperation with partner organizations and agencies that share our commitment to small business growth. </a:t>
            </a:r>
            <a:r>
              <a:rPr lang="en-US" altLang="en-US" u="sng" dirty="0">
                <a:solidFill>
                  <a:srgbClr val="2979D5"/>
                </a:solidFill>
                <a:latin typeface="Lato"/>
                <a:hlinkClick r:id="rId3" tooltip="Business Basics"/>
              </a:rPr>
              <a:t>Learn more.</a:t>
            </a:r>
            <a:endParaRPr lang="en-US" altLang="en-US" dirty="0">
              <a:solidFill>
                <a:srgbClr val="002F65"/>
              </a:solidFill>
              <a:latin typeface="Lato"/>
            </a:endParaRPr>
          </a:p>
          <a:p>
            <a:r>
              <a:rPr lang="en-US" altLang="en-US" b="1" dirty="0">
                <a:solidFill>
                  <a:srgbClr val="6EB43F"/>
                </a:solidFill>
                <a:latin typeface="Lato"/>
              </a:rPr>
              <a:t>Entrepreneurial Training</a:t>
            </a:r>
          </a:p>
          <a:p>
            <a:r>
              <a:rPr lang="en-US" altLang="en-US" dirty="0">
                <a:solidFill>
                  <a:srgbClr val="002F65"/>
                </a:solidFill>
                <a:latin typeface="Lato"/>
              </a:rPr>
              <a:t>This intensive seven-week course is offered to our contract partners in NJ, for economic development assistance, to help those start-ups &amp; early-stage businesses build a solid business plan for seeking viable financing options. These start-ups and early-stage businesses, will get the help they need, both in the classroom and out, to survive and thrive in any economy. For more information and registration, visit our </a:t>
            </a:r>
            <a:r>
              <a:rPr lang="en-US" altLang="en-US" u="sng" dirty="0">
                <a:solidFill>
                  <a:srgbClr val="2979D5"/>
                </a:solidFill>
                <a:latin typeface="Lato"/>
                <a:hlinkClick r:id="rId4" tooltip="Entrepreneurship 101"/>
              </a:rPr>
              <a:t>Entrepreneurship 101</a:t>
            </a:r>
            <a:r>
              <a:rPr lang="en-US" altLang="en-US" dirty="0">
                <a:solidFill>
                  <a:srgbClr val="002F65"/>
                </a:solidFill>
                <a:latin typeface="Lato"/>
              </a:rPr>
              <a:t> pages.</a:t>
            </a:r>
          </a:p>
          <a:p>
            <a:r>
              <a:rPr lang="en-US" altLang="en-US" b="1" dirty="0">
                <a:solidFill>
                  <a:srgbClr val="6EB43F"/>
                </a:solidFill>
                <a:latin typeface="Lato"/>
              </a:rPr>
              <a:t>Business Mentoring</a:t>
            </a:r>
          </a:p>
          <a:p>
            <a:r>
              <a:rPr lang="en-US" altLang="en-US" dirty="0">
                <a:solidFill>
                  <a:srgbClr val="002F65"/>
                </a:solidFill>
                <a:latin typeface="Lato"/>
              </a:rPr>
              <a:t>UCEDC loan clients and Entrepreneurial Training graduates receive free individualized business counseling. Your UCEDC business mentor is your board of directors, CFO, and marketing manager, all rolled into one. Your mentor meets with you at your convenience, acts as your sounding board, and offers feedback, advice and suggestions to keep your business on track.</a:t>
            </a:r>
          </a:p>
          <a:p>
            <a:endParaRPr lang="en-US" altLang="en-US" dirty="0">
              <a:solidFill>
                <a:srgbClr val="002F65"/>
              </a:solidFill>
              <a:latin typeface="Lato"/>
            </a:endParaRPr>
          </a:p>
          <a:p>
            <a:r>
              <a:rPr lang="en-US" altLang="en-US" b="1" dirty="0">
                <a:solidFill>
                  <a:srgbClr val="002F65"/>
                </a:solidFill>
                <a:latin typeface="Lato"/>
              </a:rPr>
              <a:t>Special Programs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b="1" dirty="0">
                <a:solidFill>
                  <a:srgbClr val="000000"/>
                </a:solidFill>
              </a:rPr>
              <a:t>Entrepreneurship as a Second Chance (ESC)</a:t>
            </a:r>
          </a:p>
          <a:p>
            <a:pPr marL="0" indent="0">
              <a:buFont typeface="Arial" panose="020B0604020202020204" pitchFamily="34" charset="0"/>
              <a:buNone/>
            </a:pPr>
            <a:r>
              <a:rPr lang="en-US" altLang="en-US" dirty="0">
                <a:solidFill>
                  <a:srgbClr val="002F65"/>
                </a:solidFill>
                <a:latin typeface="Lato"/>
              </a:rPr>
              <a:t>	</a:t>
            </a:r>
            <a:r>
              <a:rPr lang="en-US" sz="1200" b="0" i="0" kern="1200" dirty="0">
                <a:solidFill>
                  <a:schemeClr val="tx1"/>
                </a:solidFill>
                <a:effectLst/>
                <a:latin typeface="Arial" charset="0"/>
                <a:ea typeface="+mn-ea"/>
                <a:cs typeface="+mn-cs"/>
              </a:rPr>
              <a:t>The Entrepreneurship as a Second Chance (ESC) initiative offers formerly incarcerated, or court-involved individuals the opportunity to explore re-entry 	into society through business ownership. In addition to intensive entrepreneurial training (7-week Entrepreneurship Course), two years of one-on-one 	mentoring, and business plan development, ESC will provide participants with the necessary tools for success…including computers, business software,	and the potential for start-up</a:t>
            </a:r>
            <a:r>
              <a:rPr lang="en-US" sz="1200" b="0" i="0" kern="1200" baseline="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rPr>
              <a:t>financing.</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b="1" dirty="0">
                <a:solidFill>
                  <a:srgbClr val="000000"/>
                </a:solidFill>
              </a:rPr>
              <a:t>Virtual Incubator Program</a:t>
            </a:r>
            <a:r>
              <a:rPr lang="en-US" altLang="en-US" sz="1200" b="1" baseline="0" dirty="0">
                <a:solidFill>
                  <a:srgbClr val="000000"/>
                </a:solidFill>
              </a:rPr>
              <a:t> (VIP)</a:t>
            </a:r>
            <a:endParaRPr lang="en-US" altLang="en-US" sz="1200" b="1" dirty="0">
              <a:solidFill>
                <a:srgbClr val="000000"/>
              </a:solidFill>
            </a:endParaRPr>
          </a:p>
          <a:p>
            <a:pPr lvl="2"/>
            <a:r>
              <a:rPr lang="en-US" sz="1200" b="0" i="0" kern="1200" dirty="0">
                <a:solidFill>
                  <a:srgbClr val="002F65"/>
                </a:solidFill>
                <a:effectLst/>
                <a:latin typeface="Lato"/>
                <a:ea typeface="+mn-ea"/>
                <a:cs typeface="+mn-cs"/>
              </a:rPr>
              <a:t>The</a:t>
            </a:r>
            <a:r>
              <a:rPr lang="en-US" sz="1200" b="0" i="0" kern="1200" baseline="0" dirty="0">
                <a:solidFill>
                  <a:srgbClr val="002F65"/>
                </a:solidFill>
                <a:effectLst/>
                <a:latin typeface="Lato"/>
                <a:ea typeface="+mn-ea"/>
                <a:cs typeface="+mn-cs"/>
              </a:rPr>
              <a:t> </a:t>
            </a:r>
            <a:r>
              <a:rPr lang="en-US" sz="1200" b="0" i="0" kern="1200" dirty="0">
                <a:solidFill>
                  <a:schemeClr val="tx1"/>
                </a:solidFill>
                <a:effectLst/>
                <a:latin typeface="Arial" charset="0"/>
                <a:ea typeface="+mn-ea"/>
                <a:cs typeface="+mn-cs"/>
              </a:rPr>
              <a:t>Virtual Incubator Program (VIP)</a:t>
            </a:r>
            <a:r>
              <a:rPr lang="en-US" sz="1200" b="0" i="0" kern="1200" baseline="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rPr>
              <a:t>will provide businesses owners, from underserved populations, the opportunity to thrive through these trying economic times by offering education and access to capital. The program will include virtual training sessions: eight</a:t>
            </a:r>
            <a:r>
              <a:rPr lang="en-US" sz="1200" b="0" i="0" kern="1200" baseline="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rPr>
              <a:t>weeks of a Business Survival Series</a:t>
            </a:r>
            <a:r>
              <a:rPr lang="en-US" sz="1200" b="0" i="0" kern="1200" baseline="0" dirty="0">
                <a:solidFill>
                  <a:schemeClr val="tx1"/>
                </a:solidFill>
                <a:effectLst/>
                <a:latin typeface="Arial" charset="0"/>
                <a:ea typeface="+mn-ea"/>
                <a:cs typeface="+mn-cs"/>
              </a:rPr>
              <a:t> workshops and G</a:t>
            </a:r>
            <a:r>
              <a:rPr lang="en-US" sz="1200" b="0" i="0" kern="1200" dirty="0">
                <a:solidFill>
                  <a:schemeClr val="tx1"/>
                </a:solidFill>
                <a:effectLst/>
                <a:latin typeface="Arial" charset="0"/>
                <a:ea typeface="+mn-ea"/>
                <a:cs typeface="+mn-cs"/>
              </a:rPr>
              <a:t>roup Mentoring classes, plus one-on-one counseling. Upon completion of the training, participants will receive forgivable loans of up to $10,000 at 0% interest, along</a:t>
            </a:r>
            <a:r>
              <a:rPr lang="en-US" sz="1200" b="0" i="0" kern="1200" baseline="0" dirty="0">
                <a:solidFill>
                  <a:schemeClr val="tx1"/>
                </a:solidFill>
                <a:effectLst/>
                <a:latin typeface="Arial" charset="0"/>
                <a:ea typeface="+mn-ea"/>
                <a:cs typeface="+mn-cs"/>
              </a:rPr>
              <a:t> with continued individual counseling for the life of the loan</a:t>
            </a:r>
            <a:r>
              <a:rPr lang="en-US" sz="1200" b="0" i="0" kern="1200" dirty="0">
                <a:solidFill>
                  <a:schemeClr val="tx1"/>
                </a:solidFill>
                <a:effectLst/>
                <a:latin typeface="Arial" charset="0"/>
                <a:ea typeface="+mn-ea"/>
                <a:cs typeface="+mn-cs"/>
              </a:rPr>
              <a:t>.</a:t>
            </a:r>
          </a:p>
          <a:p>
            <a:pPr marL="457200" lvl="1" indent="0">
              <a:buFont typeface="Arial" panose="020B0604020202020204" pitchFamily="34" charset="0"/>
              <a:buNone/>
            </a:pPr>
            <a:endParaRPr lang="en-US" altLang="en-US" dirty="0">
              <a:solidFill>
                <a:srgbClr val="002F65"/>
              </a:solidFill>
              <a:latin typeface="Lato"/>
            </a:endParaRPr>
          </a:p>
          <a:p>
            <a:endParaRPr lang="en-US" altLang="en-US" dirty="0">
              <a:solidFill>
                <a:srgbClr val="002F65"/>
              </a:solidFill>
              <a:latin typeface="Lato"/>
            </a:endParaRPr>
          </a:p>
          <a:p>
            <a:r>
              <a:rPr lang="en-US" altLang="en-US" b="1" i="1" dirty="0">
                <a:solidFill>
                  <a:srgbClr val="6EB43F"/>
                </a:solidFill>
                <a:latin typeface="Lato"/>
              </a:rPr>
              <a:t/>
            </a:r>
            <a:br>
              <a:rPr lang="en-US" altLang="en-US" b="1" i="1" dirty="0">
                <a:solidFill>
                  <a:srgbClr val="6EB43F"/>
                </a:solidFill>
                <a:latin typeface="Lato"/>
              </a:rPr>
            </a:br>
            <a:r>
              <a:rPr lang="en-US" altLang="en-US" b="1" i="1" dirty="0">
                <a:solidFill>
                  <a:srgbClr val="6EB43F"/>
                </a:solidFill>
                <a:latin typeface="Lato"/>
              </a:rPr>
              <a:t>Want to start a small business?  Well, don’t…until you try our new Entrepreneurship Self-Assessment Tool. Find out if you have what it really takes to run a successful small business.  Don’t worry, we’re here to help. </a:t>
            </a:r>
            <a:r>
              <a:rPr lang="en-US" altLang="en-US" b="1" i="1" u="sng" dirty="0">
                <a:solidFill>
                  <a:srgbClr val="2979D5"/>
                </a:solidFill>
                <a:latin typeface="Lato"/>
                <a:hlinkClick r:id="rId8"/>
              </a:rPr>
              <a:t>Get started.</a:t>
            </a:r>
            <a:endParaRPr lang="en-US" altLang="en-US" b="1" dirty="0">
              <a:solidFill>
                <a:srgbClr val="6EB43F"/>
              </a:solidFill>
              <a:latin typeface="Lato"/>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a:solidFill>
                  <a:schemeClr val="tx1"/>
                </a:solidFill>
                <a:latin typeface="Arial" panose="020B0604020202020204" pitchFamily="34" charset="0"/>
              </a:defRPr>
            </a:lvl1pPr>
            <a:lvl2pPr marL="746125" indent="-285750" defTabSz="935038">
              <a:defRPr>
                <a:solidFill>
                  <a:schemeClr val="tx1"/>
                </a:solidFill>
                <a:latin typeface="Arial" panose="020B0604020202020204" pitchFamily="34" charset="0"/>
              </a:defRPr>
            </a:lvl2pPr>
            <a:lvl3pPr marL="1147763" indent="-228600" defTabSz="935038">
              <a:defRPr>
                <a:solidFill>
                  <a:schemeClr val="tx1"/>
                </a:solidFill>
                <a:latin typeface="Arial" panose="020B0604020202020204" pitchFamily="34" charset="0"/>
              </a:defRPr>
            </a:lvl3pPr>
            <a:lvl4pPr marL="1608138" indent="-228600" defTabSz="935038">
              <a:defRPr>
                <a:solidFill>
                  <a:schemeClr val="tx1"/>
                </a:solidFill>
                <a:latin typeface="Arial" panose="020B0604020202020204" pitchFamily="34" charset="0"/>
              </a:defRPr>
            </a:lvl4pPr>
            <a:lvl5pPr marL="2068513" indent="-228600" defTabSz="935038">
              <a:defRPr>
                <a:solidFill>
                  <a:schemeClr val="tx1"/>
                </a:solidFill>
                <a:latin typeface="Arial" panose="020B0604020202020204" pitchFamily="34" charset="0"/>
              </a:defRPr>
            </a:lvl5pPr>
            <a:lvl6pPr marL="2525713" indent="-228600" defTabSz="935038" eaLnBrk="0" fontAlgn="base" hangingPunct="0">
              <a:spcBef>
                <a:spcPct val="0"/>
              </a:spcBef>
              <a:spcAft>
                <a:spcPct val="0"/>
              </a:spcAft>
              <a:defRPr>
                <a:solidFill>
                  <a:schemeClr val="tx1"/>
                </a:solidFill>
                <a:latin typeface="Arial" panose="020B0604020202020204" pitchFamily="34" charset="0"/>
              </a:defRPr>
            </a:lvl6pPr>
            <a:lvl7pPr marL="2982913" indent="-228600" defTabSz="935038" eaLnBrk="0" fontAlgn="base" hangingPunct="0">
              <a:spcBef>
                <a:spcPct val="0"/>
              </a:spcBef>
              <a:spcAft>
                <a:spcPct val="0"/>
              </a:spcAft>
              <a:defRPr>
                <a:solidFill>
                  <a:schemeClr val="tx1"/>
                </a:solidFill>
                <a:latin typeface="Arial" panose="020B0604020202020204" pitchFamily="34" charset="0"/>
              </a:defRPr>
            </a:lvl7pPr>
            <a:lvl8pPr marL="3440113" indent="-228600" defTabSz="935038" eaLnBrk="0" fontAlgn="base" hangingPunct="0">
              <a:spcBef>
                <a:spcPct val="0"/>
              </a:spcBef>
              <a:spcAft>
                <a:spcPct val="0"/>
              </a:spcAft>
              <a:defRPr>
                <a:solidFill>
                  <a:schemeClr val="tx1"/>
                </a:solidFill>
                <a:latin typeface="Arial" panose="020B0604020202020204" pitchFamily="34" charset="0"/>
              </a:defRPr>
            </a:lvl8pPr>
            <a:lvl9pPr marL="3897313" indent="-228600" defTabSz="935038" eaLnBrk="0" fontAlgn="base" hangingPunct="0">
              <a:spcBef>
                <a:spcPct val="0"/>
              </a:spcBef>
              <a:spcAft>
                <a:spcPct val="0"/>
              </a:spcAft>
              <a:defRPr>
                <a:solidFill>
                  <a:schemeClr val="tx1"/>
                </a:solidFill>
                <a:latin typeface="Arial" panose="020B0604020202020204" pitchFamily="34" charset="0"/>
              </a:defRPr>
            </a:lvl9pPr>
          </a:lstStyle>
          <a:p>
            <a:fld id="{7A803C58-FED1-4626-9046-03F3A0AB7355}"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2269940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rgbClr val="6EB43F"/>
                </a:solidFill>
                <a:latin typeface="Lato"/>
              </a:rPr>
              <a:t>Procurement Technical Assistance Center (PTAC): Your Gateway to Government Contracts</a:t>
            </a:r>
          </a:p>
          <a:p>
            <a:r>
              <a:rPr lang="en-US" altLang="en-US">
                <a:solidFill>
                  <a:srgbClr val="002F65"/>
                </a:solidFill>
                <a:latin typeface="Lato"/>
              </a:rPr>
              <a:t>Government agencies purchase billions of dollars worth of goods and services produced by small businesses. If you’re looking to participate in the government marketplace, the UCEDC Procurement Technical Assistance Center (PTAC) can give you the advantage you need.</a:t>
            </a:r>
          </a:p>
          <a:p>
            <a:r>
              <a:rPr lang="en-US" altLang="en-US">
                <a:solidFill>
                  <a:srgbClr val="002F65"/>
                </a:solidFill>
                <a:latin typeface="Lato"/>
              </a:rPr>
              <a:t>UCEDC’s PTAC program is a free, comprehensive resource that gives businesses a wealth of information on how to market and sell their products and services to government agencies.</a:t>
            </a:r>
          </a:p>
          <a:p>
            <a:r>
              <a:rPr lang="en-US" altLang="en-US">
                <a:solidFill>
                  <a:srgbClr val="002F65"/>
                </a:solidFill>
                <a:latin typeface="Lato"/>
              </a:rPr>
              <a:t>Our procurement specialists have over 24 years of combined experience in private industry and government procurement. So, whether you’re just starting out with government bids or are looking to build on past success, we can help.</a:t>
            </a:r>
          </a:p>
          <a:p>
            <a:r>
              <a:rPr lang="en-US" altLang="en-US" b="1">
                <a:solidFill>
                  <a:srgbClr val="6EB43F"/>
                </a:solidFill>
                <a:latin typeface="Lato"/>
              </a:rPr>
              <a:t>How we Help your Business Grow</a:t>
            </a:r>
          </a:p>
          <a:p>
            <a:r>
              <a:rPr lang="en-US" altLang="en-US" b="1">
                <a:solidFill>
                  <a:srgbClr val="6EB43F"/>
                </a:solidFill>
                <a:latin typeface="Lato"/>
              </a:rPr>
              <a:t>One-on-one Counseling</a:t>
            </a:r>
          </a:p>
          <a:p>
            <a:r>
              <a:rPr lang="en-US" altLang="en-US">
                <a:solidFill>
                  <a:srgbClr val="002F65"/>
                </a:solidFill>
                <a:latin typeface="Lato"/>
              </a:rPr>
              <a:t>UCEDC’s procurement specialists will work with you to identify and build relationships with the right federal, state and local agencies that buy your products and services. We also help you develop targeted marketing strategies.</a:t>
            </a:r>
          </a:p>
          <a:p>
            <a:r>
              <a:rPr lang="en-US" altLang="en-US" b="1">
                <a:solidFill>
                  <a:srgbClr val="6EB43F"/>
                </a:solidFill>
                <a:latin typeface="Lato"/>
              </a:rPr>
              <a:t>Registrations &amp; Certifications</a:t>
            </a:r>
          </a:p>
          <a:p>
            <a:r>
              <a:rPr lang="en-US" altLang="en-US">
                <a:solidFill>
                  <a:srgbClr val="002F65"/>
                </a:solidFill>
                <a:latin typeface="Lato"/>
              </a:rPr>
              <a:t>We’ll guide you through the complex process of government registrations and assist you in becoming a qualified government contractor. We can also help you with the certification process for small business programs.</a:t>
            </a:r>
          </a:p>
          <a:p>
            <a:r>
              <a:rPr lang="en-US" altLang="en-US" b="1">
                <a:solidFill>
                  <a:srgbClr val="6EB43F"/>
                </a:solidFill>
                <a:latin typeface="Lato"/>
              </a:rPr>
              <a:t>Identifying Bid Leads</a:t>
            </a:r>
          </a:p>
          <a:p>
            <a:r>
              <a:rPr lang="en-US" altLang="en-US">
                <a:solidFill>
                  <a:srgbClr val="002F65"/>
                </a:solidFill>
                <a:latin typeface="Lato"/>
              </a:rPr>
              <a:t>We match your company’s product or service with daily bid notices. Each day, our electronic bid match system scans a list of government solicitations that show what specific agencies are planning to buy. Then we notify you of bids relevant to your individual product or service.</a:t>
            </a:r>
          </a:p>
          <a:p>
            <a:r>
              <a:rPr lang="en-US" altLang="en-US" b="1">
                <a:solidFill>
                  <a:srgbClr val="6EB43F"/>
                </a:solidFill>
                <a:latin typeface="Lato"/>
              </a:rPr>
              <a:t>Marketing</a:t>
            </a:r>
          </a:p>
          <a:p>
            <a:r>
              <a:rPr lang="en-US" altLang="en-US">
                <a:solidFill>
                  <a:srgbClr val="002F65"/>
                </a:solidFill>
                <a:latin typeface="Lato"/>
              </a:rPr>
              <a:t>Our team will help you build relationships with government purchasing agents. You’ll have greater success if you market your product or service to the right buyer.</a:t>
            </a:r>
          </a:p>
          <a:p>
            <a:r>
              <a:rPr lang="en-US" altLang="en-US" b="1">
                <a:solidFill>
                  <a:srgbClr val="6EB43F"/>
                </a:solidFill>
                <a:latin typeface="Lato"/>
              </a:rPr>
              <a:t>Proposal Development</a:t>
            </a:r>
          </a:p>
          <a:p>
            <a:r>
              <a:rPr lang="en-US" altLang="en-US">
                <a:solidFill>
                  <a:srgbClr val="002F65"/>
                </a:solidFill>
                <a:latin typeface="Lato"/>
              </a:rPr>
              <a:t>Producing a clear, responsive proposal is key to winning contracts. We’ll review your proposal as it evolves and recommend ways to make it stronger and more compelling.</a:t>
            </a:r>
          </a:p>
          <a:p>
            <a:r>
              <a:rPr lang="en-US" altLang="en-US" b="1">
                <a:solidFill>
                  <a:srgbClr val="6EB43F"/>
                </a:solidFill>
                <a:latin typeface="Lato"/>
              </a:rPr>
              <a:t>Free Seminars</a:t>
            </a:r>
          </a:p>
          <a:p>
            <a:r>
              <a:rPr lang="en-US" altLang="en-US">
                <a:solidFill>
                  <a:srgbClr val="002F65"/>
                </a:solidFill>
                <a:latin typeface="Lato"/>
              </a:rPr>
              <a:t>UCEDC offers</a:t>
            </a:r>
            <a:r>
              <a:rPr lang="en-US" altLang="en-US" b="1">
                <a:solidFill>
                  <a:srgbClr val="002F65"/>
                </a:solidFill>
                <a:latin typeface="Lato"/>
              </a:rPr>
              <a:t> </a:t>
            </a:r>
            <a:r>
              <a:rPr lang="en-US" altLang="en-US" b="1" u="sng">
                <a:solidFill>
                  <a:srgbClr val="2979D5"/>
                </a:solidFill>
                <a:latin typeface="Lato"/>
                <a:hlinkClick r:id="rId3"/>
              </a:rPr>
              <a:t>free seminars</a:t>
            </a:r>
            <a:r>
              <a:rPr lang="en-US" altLang="en-US" b="1">
                <a:solidFill>
                  <a:srgbClr val="002F65"/>
                </a:solidFill>
                <a:latin typeface="Lato"/>
              </a:rPr>
              <a:t> </a:t>
            </a:r>
            <a:r>
              <a:rPr lang="en-US" altLang="en-US">
                <a:solidFill>
                  <a:srgbClr val="002F65"/>
                </a:solidFill>
                <a:latin typeface="Lato"/>
              </a:rPr>
              <a:t>presented in partnership with federal, state and local agencies to help you better understand their particular needs and identify new opportunities.</a:t>
            </a:r>
          </a:p>
          <a:p>
            <a:r>
              <a:rPr lang="en-US" altLang="en-US" b="1">
                <a:solidFill>
                  <a:srgbClr val="6EB43F"/>
                </a:solidFill>
                <a:latin typeface="Lato"/>
              </a:rPr>
              <a:t>Regulations &amp; Military Specifications</a:t>
            </a:r>
          </a:p>
          <a:p>
            <a:r>
              <a:rPr lang="en-US" altLang="en-US">
                <a:solidFill>
                  <a:srgbClr val="002F65"/>
                </a:solidFill>
                <a:latin typeface="Lato"/>
              </a:rPr>
              <a:t>We educate clients about federal, state and local government regulations and procedures that govern procurement. We’ll help you stay in compliance with these sometime confusing rules and regulations.</a:t>
            </a:r>
          </a:p>
          <a:p>
            <a:r>
              <a:rPr lang="en-US" altLang="en-US" b="1">
                <a:solidFill>
                  <a:srgbClr val="6EB43F"/>
                </a:solidFill>
                <a:latin typeface="Lato"/>
              </a:rPr>
              <a:t>Subcontracting Assistance</a:t>
            </a:r>
          </a:p>
          <a:p>
            <a:r>
              <a:rPr lang="en-US" altLang="en-US">
                <a:solidFill>
                  <a:srgbClr val="002F65"/>
                </a:solidFill>
                <a:latin typeface="Lato"/>
              </a:rPr>
              <a:t>We help identify possible business opportunities with prime contractors that offer subcontracting work to small businesses. These arrangements can open new markets for your business.</a:t>
            </a:r>
          </a:p>
          <a:p>
            <a:r>
              <a:rPr lang="en-US" altLang="en-US" b="1">
                <a:solidFill>
                  <a:srgbClr val="6EB43F"/>
                </a:solidFill>
                <a:latin typeface="Lato"/>
              </a:rPr>
              <a:t>General Services Administration (GSA)</a:t>
            </a:r>
          </a:p>
          <a:p>
            <a:r>
              <a:rPr lang="en-US" altLang="en-US">
                <a:solidFill>
                  <a:srgbClr val="002F65"/>
                </a:solidFill>
                <a:latin typeface="Lato"/>
              </a:rPr>
              <a:t>The GSA connects vendors to thousands of government agencies . Every year, the government buys billions of dollars in goods and services from GSA schedules, eliminating the need for direct bidding. Our experienced staff will explain the GSA schedule program to you and see if it’s a good match for your business.</a:t>
            </a:r>
          </a:p>
          <a:p>
            <a:endParaRPr lang="en-US" altLang="en-US">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a:solidFill>
                  <a:schemeClr val="tx1"/>
                </a:solidFill>
                <a:latin typeface="Arial" panose="020B0604020202020204" pitchFamily="34" charset="0"/>
              </a:defRPr>
            </a:lvl1pPr>
            <a:lvl2pPr marL="746125" indent="-285750" defTabSz="935038">
              <a:defRPr>
                <a:solidFill>
                  <a:schemeClr val="tx1"/>
                </a:solidFill>
                <a:latin typeface="Arial" panose="020B0604020202020204" pitchFamily="34" charset="0"/>
              </a:defRPr>
            </a:lvl2pPr>
            <a:lvl3pPr marL="1147763" indent="-228600" defTabSz="935038">
              <a:defRPr>
                <a:solidFill>
                  <a:schemeClr val="tx1"/>
                </a:solidFill>
                <a:latin typeface="Arial" panose="020B0604020202020204" pitchFamily="34" charset="0"/>
              </a:defRPr>
            </a:lvl3pPr>
            <a:lvl4pPr marL="1608138" indent="-228600" defTabSz="935038">
              <a:defRPr>
                <a:solidFill>
                  <a:schemeClr val="tx1"/>
                </a:solidFill>
                <a:latin typeface="Arial" panose="020B0604020202020204" pitchFamily="34" charset="0"/>
              </a:defRPr>
            </a:lvl4pPr>
            <a:lvl5pPr marL="2068513" indent="-228600" defTabSz="935038">
              <a:defRPr>
                <a:solidFill>
                  <a:schemeClr val="tx1"/>
                </a:solidFill>
                <a:latin typeface="Arial" panose="020B0604020202020204" pitchFamily="34" charset="0"/>
              </a:defRPr>
            </a:lvl5pPr>
            <a:lvl6pPr marL="2525713" indent="-228600" defTabSz="935038" eaLnBrk="0" fontAlgn="base" hangingPunct="0">
              <a:spcBef>
                <a:spcPct val="0"/>
              </a:spcBef>
              <a:spcAft>
                <a:spcPct val="0"/>
              </a:spcAft>
              <a:defRPr>
                <a:solidFill>
                  <a:schemeClr val="tx1"/>
                </a:solidFill>
                <a:latin typeface="Arial" panose="020B0604020202020204" pitchFamily="34" charset="0"/>
              </a:defRPr>
            </a:lvl6pPr>
            <a:lvl7pPr marL="2982913" indent="-228600" defTabSz="935038" eaLnBrk="0" fontAlgn="base" hangingPunct="0">
              <a:spcBef>
                <a:spcPct val="0"/>
              </a:spcBef>
              <a:spcAft>
                <a:spcPct val="0"/>
              </a:spcAft>
              <a:defRPr>
                <a:solidFill>
                  <a:schemeClr val="tx1"/>
                </a:solidFill>
                <a:latin typeface="Arial" panose="020B0604020202020204" pitchFamily="34" charset="0"/>
              </a:defRPr>
            </a:lvl7pPr>
            <a:lvl8pPr marL="3440113" indent="-228600" defTabSz="935038" eaLnBrk="0" fontAlgn="base" hangingPunct="0">
              <a:spcBef>
                <a:spcPct val="0"/>
              </a:spcBef>
              <a:spcAft>
                <a:spcPct val="0"/>
              </a:spcAft>
              <a:defRPr>
                <a:solidFill>
                  <a:schemeClr val="tx1"/>
                </a:solidFill>
                <a:latin typeface="Arial" panose="020B0604020202020204" pitchFamily="34" charset="0"/>
              </a:defRPr>
            </a:lvl8pPr>
            <a:lvl9pPr marL="3897313" indent="-228600" defTabSz="935038" eaLnBrk="0" fontAlgn="base" hangingPunct="0">
              <a:spcBef>
                <a:spcPct val="0"/>
              </a:spcBef>
              <a:spcAft>
                <a:spcPct val="0"/>
              </a:spcAft>
              <a:defRPr>
                <a:solidFill>
                  <a:schemeClr val="tx1"/>
                </a:solidFill>
                <a:latin typeface="Arial" panose="020B0604020202020204" pitchFamily="34" charset="0"/>
              </a:defRPr>
            </a:lvl9pPr>
          </a:lstStyle>
          <a:p>
            <a:fld id="{7593BEE1-9791-44A8-9C7D-49B4AE32F3EB}"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3904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34">
              <a:defRPr>
                <a:solidFill>
                  <a:schemeClr val="tx1"/>
                </a:solidFill>
                <a:latin typeface="Arial" panose="020B0604020202020204" pitchFamily="34" charset="0"/>
              </a:defRPr>
            </a:lvl1pPr>
            <a:lvl2pPr marL="735269" indent="-281593" defTabSz="921434">
              <a:defRPr>
                <a:solidFill>
                  <a:schemeClr val="tx1"/>
                </a:solidFill>
                <a:latin typeface="Arial" panose="020B0604020202020204" pitchFamily="34" charset="0"/>
              </a:defRPr>
            </a:lvl2pPr>
            <a:lvl3pPr marL="1131064" indent="-225274" defTabSz="921434">
              <a:defRPr>
                <a:solidFill>
                  <a:schemeClr val="tx1"/>
                </a:solidFill>
                <a:latin typeface="Arial" panose="020B0604020202020204" pitchFamily="34" charset="0"/>
              </a:defRPr>
            </a:lvl3pPr>
            <a:lvl4pPr marL="1584740" indent="-225274" defTabSz="921434">
              <a:defRPr>
                <a:solidFill>
                  <a:schemeClr val="tx1"/>
                </a:solidFill>
                <a:latin typeface="Arial" panose="020B0604020202020204" pitchFamily="34" charset="0"/>
              </a:defRPr>
            </a:lvl4pPr>
            <a:lvl5pPr marL="2038417" indent="-225274" defTabSz="921434">
              <a:defRPr>
                <a:solidFill>
                  <a:schemeClr val="tx1"/>
                </a:solidFill>
                <a:latin typeface="Arial" panose="020B0604020202020204" pitchFamily="34" charset="0"/>
              </a:defRPr>
            </a:lvl5pPr>
            <a:lvl6pPr marL="2488965" indent="-225274" defTabSz="921434" eaLnBrk="0" fontAlgn="base" hangingPunct="0">
              <a:spcBef>
                <a:spcPct val="0"/>
              </a:spcBef>
              <a:spcAft>
                <a:spcPct val="0"/>
              </a:spcAft>
              <a:defRPr>
                <a:solidFill>
                  <a:schemeClr val="tx1"/>
                </a:solidFill>
                <a:latin typeface="Arial" panose="020B0604020202020204" pitchFamily="34" charset="0"/>
              </a:defRPr>
            </a:lvl6pPr>
            <a:lvl7pPr marL="2939513" indent="-225274" defTabSz="921434" eaLnBrk="0" fontAlgn="base" hangingPunct="0">
              <a:spcBef>
                <a:spcPct val="0"/>
              </a:spcBef>
              <a:spcAft>
                <a:spcPct val="0"/>
              </a:spcAft>
              <a:defRPr>
                <a:solidFill>
                  <a:schemeClr val="tx1"/>
                </a:solidFill>
                <a:latin typeface="Arial" panose="020B0604020202020204" pitchFamily="34" charset="0"/>
              </a:defRPr>
            </a:lvl7pPr>
            <a:lvl8pPr marL="3390060" indent="-225274" defTabSz="921434" eaLnBrk="0" fontAlgn="base" hangingPunct="0">
              <a:spcBef>
                <a:spcPct val="0"/>
              </a:spcBef>
              <a:spcAft>
                <a:spcPct val="0"/>
              </a:spcAft>
              <a:defRPr>
                <a:solidFill>
                  <a:schemeClr val="tx1"/>
                </a:solidFill>
                <a:latin typeface="Arial" panose="020B0604020202020204" pitchFamily="34" charset="0"/>
              </a:defRPr>
            </a:lvl8pPr>
            <a:lvl9pPr marL="3840609" indent="-225274" defTabSz="921434" eaLnBrk="0" fontAlgn="base" hangingPunct="0">
              <a:spcBef>
                <a:spcPct val="0"/>
              </a:spcBef>
              <a:spcAft>
                <a:spcPct val="0"/>
              </a:spcAft>
              <a:defRPr>
                <a:solidFill>
                  <a:schemeClr val="tx1"/>
                </a:solidFill>
                <a:latin typeface="Arial" panose="020B0604020202020204" pitchFamily="34" charset="0"/>
              </a:defRPr>
            </a:lvl9pPr>
          </a:lstStyle>
          <a:p>
            <a:fld id="{CBA85CE4-5564-42EE-AB25-C52E2C373DC3}" type="slidenum">
              <a:rPr lang="en-US" altLang="en-US">
                <a:solidFill>
                  <a:srgbClr val="000000"/>
                </a:solidFill>
              </a:rPr>
              <a:pPr/>
              <a:t>8</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69">
              <a:defRPr>
                <a:solidFill>
                  <a:schemeClr val="tx1"/>
                </a:solidFill>
                <a:latin typeface="Arial" panose="020B0604020202020204" pitchFamily="34" charset="0"/>
              </a:defRPr>
            </a:lvl1pPr>
            <a:lvl2pPr marL="735269" indent="-281593" defTabSz="919869">
              <a:defRPr>
                <a:solidFill>
                  <a:schemeClr val="tx1"/>
                </a:solidFill>
                <a:latin typeface="Arial" panose="020B0604020202020204" pitchFamily="34" charset="0"/>
              </a:defRPr>
            </a:lvl2pPr>
            <a:lvl3pPr marL="1131064" indent="-225274" defTabSz="919869">
              <a:defRPr>
                <a:solidFill>
                  <a:schemeClr val="tx1"/>
                </a:solidFill>
                <a:latin typeface="Arial" panose="020B0604020202020204" pitchFamily="34" charset="0"/>
              </a:defRPr>
            </a:lvl3pPr>
            <a:lvl4pPr marL="1584740" indent="-225274" defTabSz="919869">
              <a:defRPr>
                <a:solidFill>
                  <a:schemeClr val="tx1"/>
                </a:solidFill>
                <a:latin typeface="Arial" panose="020B0604020202020204" pitchFamily="34" charset="0"/>
              </a:defRPr>
            </a:lvl4pPr>
            <a:lvl5pPr marL="2038417" indent="-225274" defTabSz="919869">
              <a:defRPr>
                <a:solidFill>
                  <a:schemeClr val="tx1"/>
                </a:solidFill>
                <a:latin typeface="Arial" panose="020B0604020202020204" pitchFamily="34" charset="0"/>
              </a:defRPr>
            </a:lvl5pPr>
            <a:lvl6pPr marL="2488965" indent="-225274" defTabSz="919869" eaLnBrk="0" fontAlgn="base" hangingPunct="0">
              <a:spcBef>
                <a:spcPct val="0"/>
              </a:spcBef>
              <a:spcAft>
                <a:spcPct val="0"/>
              </a:spcAft>
              <a:defRPr>
                <a:solidFill>
                  <a:schemeClr val="tx1"/>
                </a:solidFill>
                <a:latin typeface="Arial" panose="020B0604020202020204" pitchFamily="34" charset="0"/>
              </a:defRPr>
            </a:lvl6pPr>
            <a:lvl7pPr marL="2939513" indent="-225274" defTabSz="919869" eaLnBrk="0" fontAlgn="base" hangingPunct="0">
              <a:spcBef>
                <a:spcPct val="0"/>
              </a:spcBef>
              <a:spcAft>
                <a:spcPct val="0"/>
              </a:spcAft>
              <a:defRPr>
                <a:solidFill>
                  <a:schemeClr val="tx1"/>
                </a:solidFill>
                <a:latin typeface="Arial" panose="020B0604020202020204" pitchFamily="34" charset="0"/>
              </a:defRPr>
            </a:lvl7pPr>
            <a:lvl8pPr marL="3390060" indent="-225274" defTabSz="919869" eaLnBrk="0" fontAlgn="base" hangingPunct="0">
              <a:spcBef>
                <a:spcPct val="0"/>
              </a:spcBef>
              <a:spcAft>
                <a:spcPct val="0"/>
              </a:spcAft>
              <a:defRPr>
                <a:solidFill>
                  <a:schemeClr val="tx1"/>
                </a:solidFill>
                <a:latin typeface="Arial" panose="020B0604020202020204" pitchFamily="34" charset="0"/>
              </a:defRPr>
            </a:lvl8pPr>
            <a:lvl9pPr marL="3840609" indent="-225274" defTabSz="919869" eaLnBrk="0" fontAlgn="base" hangingPunct="0">
              <a:spcBef>
                <a:spcPct val="0"/>
              </a:spcBef>
              <a:spcAft>
                <a:spcPct val="0"/>
              </a:spcAft>
              <a:defRPr>
                <a:solidFill>
                  <a:schemeClr val="tx1"/>
                </a:solidFill>
                <a:latin typeface="Arial" panose="020B0604020202020204" pitchFamily="34" charset="0"/>
              </a:defRPr>
            </a:lvl9pPr>
          </a:lstStyle>
          <a:p>
            <a:fld id="{146AA280-2688-4A88-A259-79A64683D0B6}" type="slidenum">
              <a:rPr lang="en-US" altLang="en-US">
                <a:solidFill>
                  <a:srgbClr val="000000"/>
                </a:solidFill>
              </a:rPr>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6" name="Rectangle 6"/>
          <p:cNvSpPr>
            <a:spLocks noGrp="1" noChangeArrowheads="1"/>
          </p:cNvSpPr>
          <p:nvPr>
            <p:ph type="sldNum" sz="quarter" idx="12"/>
          </p:nvPr>
        </p:nvSpPr>
        <p:spPr>
          <a:ln/>
        </p:spPr>
        <p:txBody>
          <a:bodyPr/>
          <a:lstStyle>
            <a:lvl1pPr>
              <a:defRPr/>
            </a:lvl1pPr>
          </a:lstStyle>
          <a:p>
            <a:pPr>
              <a:defRPr/>
            </a:pPr>
            <a:fld id="{23C04713-90E2-436E-96BE-30B92096C337}" type="slidenum">
              <a:rPr lang="en-US" altLang="en-US"/>
              <a:pPr>
                <a:defRPr/>
              </a:pPr>
              <a:t>‹#›</a:t>
            </a:fld>
            <a:endParaRPr lang="en-US" altLang="en-US" dirty="0"/>
          </a:p>
        </p:txBody>
      </p:sp>
      <p:sp>
        <p:nvSpPr>
          <p:cNvPr id="7" name="Slide Number Placeholder 2"/>
          <p:cNvSpPr txBox="1">
            <a:spLocks/>
          </p:cNvSpPr>
          <p:nvPr userDrawn="1"/>
        </p:nvSpPr>
        <p:spPr bwMode="auto">
          <a:xfrm>
            <a:off x="6553200" y="6245225"/>
            <a:ext cx="18669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20000"/>
              </a:spcBef>
              <a:spcAft>
                <a:spcPct val="0"/>
              </a:spcAft>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spcBef>
                <a:spcPct val="0"/>
              </a:spcBef>
              <a:buFontTx/>
              <a:buNone/>
            </a:pPr>
            <a:endParaRPr lang="en-US" altLang="en-US" sz="1400" dirty="0">
              <a:solidFill>
                <a:srgbClr val="000000"/>
              </a:solidFill>
            </a:endParaRPr>
          </a:p>
        </p:txBody>
      </p:sp>
      <p:sp>
        <p:nvSpPr>
          <p:cNvPr id="8" name="Slide Number Placeholder 1"/>
          <p:cNvSpPr txBox="1">
            <a:spLocks noChangeArrowheads="1"/>
          </p:cNvSpPr>
          <p:nvPr userDrawn="1"/>
        </p:nvSpPr>
        <p:spPr bwMode="auto">
          <a:xfrm>
            <a:off x="6705600" y="63976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20000"/>
              </a:spcBef>
              <a:spcAft>
                <a:spcPct val="0"/>
              </a:spcAft>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spcBef>
                <a:spcPct val="0"/>
              </a:spcBef>
              <a:buFontTx/>
              <a:buNone/>
            </a:pPr>
            <a:endParaRPr lang="en-US" altLang="en-US" sz="1400" dirty="0"/>
          </a:p>
        </p:txBody>
      </p:sp>
    </p:spTree>
    <p:extLst>
      <p:ext uri="{BB962C8B-B14F-4D97-AF65-F5344CB8AC3E}">
        <p14:creationId xmlns:p14="http://schemas.microsoft.com/office/powerpoint/2010/main" val="354729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6" name="Rectangle 6"/>
          <p:cNvSpPr>
            <a:spLocks noGrp="1" noChangeArrowheads="1"/>
          </p:cNvSpPr>
          <p:nvPr>
            <p:ph type="sldNum" sz="quarter" idx="12"/>
          </p:nvPr>
        </p:nvSpPr>
        <p:spPr>
          <a:ln/>
        </p:spPr>
        <p:txBody>
          <a:bodyPr/>
          <a:lstStyle>
            <a:lvl1pPr>
              <a:defRPr/>
            </a:lvl1pPr>
          </a:lstStyle>
          <a:p>
            <a:pPr>
              <a:defRPr/>
            </a:pPr>
            <a:fld id="{075D5553-87F9-4113-B368-878BD2BC3FA6}" type="slidenum">
              <a:rPr lang="en-US" altLang="en-US"/>
              <a:pPr>
                <a:defRPr/>
              </a:pPr>
              <a:t>‹#›</a:t>
            </a:fld>
            <a:endParaRPr lang="en-US" altLang="en-US"/>
          </a:p>
        </p:txBody>
      </p:sp>
    </p:spTree>
    <p:extLst>
      <p:ext uri="{BB962C8B-B14F-4D97-AF65-F5344CB8AC3E}">
        <p14:creationId xmlns:p14="http://schemas.microsoft.com/office/powerpoint/2010/main" val="79152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6" name="Rectangle 6"/>
          <p:cNvSpPr>
            <a:spLocks noGrp="1" noChangeArrowheads="1"/>
          </p:cNvSpPr>
          <p:nvPr>
            <p:ph type="sldNum" sz="quarter" idx="12"/>
          </p:nvPr>
        </p:nvSpPr>
        <p:spPr>
          <a:ln/>
        </p:spPr>
        <p:txBody>
          <a:bodyPr/>
          <a:lstStyle>
            <a:lvl1pPr>
              <a:defRPr/>
            </a:lvl1pPr>
          </a:lstStyle>
          <a:p>
            <a:pPr>
              <a:defRPr/>
            </a:pPr>
            <a:fld id="{468C3078-C2F5-4EDB-A998-758784FCCF71}" type="slidenum">
              <a:rPr lang="en-US" altLang="en-US"/>
              <a:pPr>
                <a:defRPr/>
              </a:pPr>
              <a:t>‹#›</a:t>
            </a:fld>
            <a:endParaRPr lang="en-US" altLang="en-US"/>
          </a:p>
        </p:txBody>
      </p:sp>
    </p:spTree>
    <p:extLst>
      <p:ext uri="{BB962C8B-B14F-4D97-AF65-F5344CB8AC3E}">
        <p14:creationId xmlns:p14="http://schemas.microsoft.com/office/powerpoint/2010/main" val="4272766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6" name="Rectangle 6"/>
          <p:cNvSpPr>
            <a:spLocks noGrp="1" noChangeArrowheads="1"/>
          </p:cNvSpPr>
          <p:nvPr>
            <p:ph type="sldNum" sz="quarter" idx="12"/>
          </p:nvPr>
        </p:nvSpPr>
        <p:spPr>
          <a:ln/>
        </p:spPr>
        <p:txBody>
          <a:bodyPr/>
          <a:lstStyle>
            <a:lvl1pPr>
              <a:defRPr/>
            </a:lvl1pPr>
          </a:lstStyle>
          <a:p>
            <a:pPr>
              <a:defRPr/>
            </a:pPr>
            <a:fld id="{5F7213C9-A987-4E84-8A43-795EC9BC01F1}" type="slidenum">
              <a:rPr lang="en-US" altLang="en-US"/>
              <a:pPr>
                <a:defRPr/>
              </a:pPr>
              <a:t>‹#›</a:t>
            </a:fld>
            <a:endParaRPr lang="en-US" altLang="en-US"/>
          </a:p>
        </p:txBody>
      </p:sp>
    </p:spTree>
    <p:extLst>
      <p:ext uri="{BB962C8B-B14F-4D97-AF65-F5344CB8AC3E}">
        <p14:creationId xmlns:p14="http://schemas.microsoft.com/office/powerpoint/2010/main" val="734081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6" name="Rectangle 6"/>
          <p:cNvSpPr>
            <a:spLocks noGrp="1" noChangeArrowheads="1"/>
          </p:cNvSpPr>
          <p:nvPr>
            <p:ph type="sldNum" sz="quarter" idx="12"/>
          </p:nvPr>
        </p:nvSpPr>
        <p:spPr>
          <a:ln/>
        </p:spPr>
        <p:txBody>
          <a:bodyPr/>
          <a:lstStyle>
            <a:lvl1pPr>
              <a:defRPr/>
            </a:lvl1pPr>
          </a:lstStyle>
          <a:p>
            <a:pPr>
              <a:defRPr/>
            </a:pPr>
            <a:fld id="{1E7430A6-B203-49AC-9756-96BA16907825}" type="slidenum">
              <a:rPr lang="en-US" altLang="en-US"/>
              <a:pPr>
                <a:defRPr/>
              </a:pPr>
              <a:t>‹#›</a:t>
            </a:fld>
            <a:endParaRPr lang="en-US" altLang="en-US"/>
          </a:p>
        </p:txBody>
      </p:sp>
    </p:spTree>
    <p:extLst>
      <p:ext uri="{BB962C8B-B14F-4D97-AF65-F5344CB8AC3E}">
        <p14:creationId xmlns:p14="http://schemas.microsoft.com/office/powerpoint/2010/main" val="3493093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6" name="Rectangle 6"/>
          <p:cNvSpPr>
            <a:spLocks noGrp="1" noChangeArrowheads="1"/>
          </p:cNvSpPr>
          <p:nvPr>
            <p:ph type="sldNum" sz="quarter" idx="12"/>
          </p:nvPr>
        </p:nvSpPr>
        <p:spPr>
          <a:ln/>
        </p:spPr>
        <p:txBody>
          <a:bodyPr/>
          <a:lstStyle>
            <a:lvl1pPr>
              <a:defRPr/>
            </a:lvl1pPr>
          </a:lstStyle>
          <a:p>
            <a:pPr>
              <a:defRPr/>
            </a:pPr>
            <a:fld id="{B1745989-EA2A-480F-A03B-8C4D1532F409}" type="slidenum">
              <a:rPr lang="en-US" altLang="en-US"/>
              <a:pPr>
                <a:defRPr/>
              </a:pPr>
              <a:t>‹#›</a:t>
            </a:fld>
            <a:endParaRPr lang="en-US" altLang="en-US"/>
          </a:p>
        </p:txBody>
      </p:sp>
    </p:spTree>
    <p:extLst>
      <p:ext uri="{BB962C8B-B14F-4D97-AF65-F5344CB8AC3E}">
        <p14:creationId xmlns:p14="http://schemas.microsoft.com/office/powerpoint/2010/main" val="194404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7" name="Rectangle 6"/>
          <p:cNvSpPr>
            <a:spLocks noGrp="1" noChangeArrowheads="1"/>
          </p:cNvSpPr>
          <p:nvPr>
            <p:ph type="sldNum" sz="quarter" idx="12"/>
          </p:nvPr>
        </p:nvSpPr>
        <p:spPr>
          <a:ln/>
        </p:spPr>
        <p:txBody>
          <a:bodyPr/>
          <a:lstStyle>
            <a:lvl1pPr>
              <a:defRPr/>
            </a:lvl1pPr>
          </a:lstStyle>
          <a:p>
            <a:pPr>
              <a:defRPr/>
            </a:pPr>
            <a:fld id="{DC8CFCCA-D085-42EC-B19A-8C263C3A8518}" type="slidenum">
              <a:rPr lang="en-US" altLang="en-US"/>
              <a:pPr>
                <a:defRPr/>
              </a:pPr>
              <a:t>‹#›</a:t>
            </a:fld>
            <a:endParaRPr lang="en-US" altLang="en-US"/>
          </a:p>
        </p:txBody>
      </p:sp>
    </p:spTree>
    <p:extLst>
      <p:ext uri="{BB962C8B-B14F-4D97-AF65-F5344CB8AC3E}">
        <p14:creationId xmlns:p14="http://schemas.microsoft.com/office/powerpoint/2010/main" val="177088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9" name="Rectangle 6"/>
          <p:cNvSpPr>
            <a:spLocks noGrp="1" noChangeArrowheads="1"/>
          </p:cNvSpPr>
          <p:nvPr>
            <p:ph type="sldNum" sz="quarter" idx="12"/>
          </p:nvPr>
        </p:nvSpPr>
        <p:spPr>
          <a:ln/>
        </p:spPr>
        <p:txBody>
          <a:bodyPr/>
          <a:lstStyle>
            <a:lvl1pPr>
              <a:defRPr/>
            </a:lvl1pPr>
          </a:lstStyle>
          <a:p>
            <a:pPr>
              <a:defRPr/>
            </a:pPr>
            <a:fld id="{D9C896CE-6314-412C-AAF6-31F3FF0987AC}" type="slidenum">
              <a:rPr lang="en-US" altLang="en-US"/>
              <a:pPr>
                <a:defRPr/>
              </a:pPr>
              <a:t>‹#›</a:t>
            </a:fld>
            <a:endParaRPr lang="en-US" altLang="en-US"/>
          </a:p>
        </p:txBody>
      </p:sp>
    </p:spTree>
    <p:extLst>
      <p:ext uri="{BB962C8B-B14F-4D97-AF65-F5344CB8AC3E}">
        <p14:creationId xmlns:p14="http://schemas.microsoft.com/office/powerpoint/2010/main" val="2439467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5" name="Rectangle 6"/>
          <p:cNvSpPr>
            <a:spLocks noGrp="1" noChangeArrowheads="1"/>
          </p:cNvSpPr>
          <p:nvPr>
            <p:ph type="sldNum" sz="quarter" idx="12"/>
          </p:nvPr>
        </p:nvSpPr>
        <p:spPr>
          <a:ln/>
        </p:spPr>
        <p:txBody>
          <a:bodyPr/>
          <a:lstStyle>
            <a:lvl1pPr>
              <a:defRPr/>
            </a:lvl1pPr>
          </a:lstStyle>
          <a:p>
            <a:pPr>
              <a:defRPr/>
            </a:pPr>
            <a:fld id="{AFA1FDB1-5AAE-474A-B335-D8051A4471A6}" type="slidenum">
              <a:rPr lang="en-US" altLang="en-US"/>
              <a:pPr>
                <a:defRPr/>
              </a:pPr>
              <a:t>‹#›</a:t>
            </a:fld>
            <a:endParaRPr lang="en-US" altLang="en-US"/>
          </a:p>
        </p:txBody>
      </p:sp>
    </p:spTree>
    <p:extLst>
      <p:ext uri="{BB962C8B-B14F-4D97-AF65-F5344CB8AC3E}">
        <p14:creationId xmlns:p14="http://schemas.microsoft.com/office/powerpoint/2010/main" val="1664079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4" name="Rectangle 6"/>
          <p:cNvSpPr>
            <a:spLocks noGrp="1" noChangeArrowheads="1"/>
          </p:cNvSpPr>
          <p:nvPr>
            <p:ph type="sldNum" sz="quarter" idx="12"/>
          </p:nvPr>
        </p:nvSpPr>
        <p:spPr>
          <a:ln/>
        </p:spPr>
        <p:txBody>
          <a:bodyPr/>
          <a:lstStyle>
            <a:lvl1pPr>
              <a:defRPr/>
            </a:lvl1pPr>
          </a:lstStyle>
          <a:p>
            <a:pPr>
              <a:defRPr/>
            </a:pPr>
            <a:fld id="{92BE307B-C366-4488-9AE4-A7D8BED5AF38}" type="slidenum">
              <a:rPr lang="en-US" altLang="en-US"/>
              <a:pPr>
                <a:defRPr/>
              </a:pPr>
              <a:t>‹#›</a:t>
            </a:fld>
            <a:endParaRPr lang="en-US" altLang="en-US"/>
          </a:p>
        </p:txBody>
      </p:sp>
    </p:spTree>
    <p:extLst>
      <p:ext uri="{BB962C8B-B14F-4D97-AF65-F5344CB8AC3E}">
        <p14:creationId xmlns:p14="http://schemas.microsoft.com/office/powerpoint/2010/main" val="1034346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7" name="Rectangle 6"/>
          <p:cNvSpPr>
            <a:spLocks noGrp="1" noChangeArrowheads="1"/>
          </p:cNvSpPr>
          <p:nvPr>
            <p:ph type="sldNum" sz="quarter" idx="12"/>
          </p:nvPr>
        </p:nvSpPr>
        <p:spPr>
          <a:ln/>
        </p:spPr>
        <p:txBody>
          <a:bodyPr/>
          <a:lstStyle>
            <a:lvl1pPr>
              <a:defRPr/>
            </a:lvl1pPr>
          </a:lstStyle>
          <a:p>
            <a:pPr>
              <a:defRPr/>
            </a:pPr>
            <a:fld id="{907FC663-8624-4323-955F-3EAD455D6446}" type="slidenum">
              <a:rPr lang="en-US" altLang="en-US"/>
              <a:pPr>
                <a:defRPr/>
              </a:pPr>
              <a:t>‹#›</a:t>
            </a:fld>
            <a:endParaRPr lang="en-US" altLang="en-US"/>
          </a:p>
        </p:txBody>
      </p:sp>
    </p:spTree>
    <p:extLst>
      <p:ext uri="{BB962C8B-B14F-4D97-AF65-F5344CB8AC3E}">
        <p14:creationId xmlns:p14="http://schemas.microsoft.com/office/powerpoint/2010/main" val="300295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6" name="Rectangle 6"/>
          <p:cNvSpPr>
            <a:spLocks noGrp="1" noChangeArrowheads="1"/>
          </p:cNvSpPr>
          <p:nvPr>
            <p:ph type="sldNum" sz="quarter" idx="12"/>
          </p:nvPr>
        </p:nvSpPr>
        <p:spPr>
          <a:ln/>
        </p:spPr>
        <p:txBody>
          <a:bodyPr/>
          <a:lstStyle>
            <a:lvl1pPr>
              <a:defRPr/>
            </a:lvl1pPr>
          </a:lstStyle>
          <a:p>
            <a:pPr>
              <a:defRPr/>
            </a:pPr>
            <a:fld id="{0ACF75D1-E53A-4BAE-994A-AEA6C83B104F}" type="slidenum">
              <a:rPr lang="en-US" altLang="en-US"/>
              <a:pPr>
                <a:defRPr/>
              </a:pPr>
              <a:t>‹#›</a:t>
            </a:fld>
            <a:endParaRPr lang="en-US" altLang="en-US"/>
          </a:p>
        </p:txBody>
      </p:sp>
    </p:spTree>
    <p:extLst>
      <p:ext uri="{BB962C8B-B14F-4D97-AF65-F5344CB8AC3E}">
        <p14:creationId xmlns:p14="http://schemas.microsoft.com/office/powerpoint/2010/main" val="102197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7" name="Rectangle 6"/>
          <p:cNvSpPr>
            <a:spLocks noGrp="1" noChangeArrowheads="1"/>
          </p:cNvSpPr>
          <p:nvPr>
            <p:ph type="sldNum" sz="quarter" idx="12"/>
          </p:nvPr>
        </p:nvSpPr>
        <p:spPr>
          <a:ln/>
        </p:spPr>
        <p:txBody>
          <a:bodyPr/>
          <a:lstStyle>
            <a:lvl1pPr>
              <a:defRPr/>
            </a:lvl1pPr>
          </a:lstStyle>
          <a:p>
            <a:pPr>
              <a:defRPr/>
            </a:pPr>
            <a:fld id="{E8B709E4-7926-40EC-B859-07E58549A164}" type="slidenum">
              <a:rPr lang="en-US" altLang="en-US"/>
              <a:pPr>
                <a:defRPr/>
              </a:pPr>
              <a:t>‹#›</a:t>
            </a:fld>
            <a:endParaRPr lang="en-US" altLang="en-US"/>
          </a:p>
        </p:txBody>
      </p:sp>
    </p:spTree>
    <p:extLst>
      <p:ext uri="{BB962C8B-B14F-4D97-AF65-F5344CB8AC3E}">
        <p14:creationId xmlns:p14="http://schemas.microsoft.com/office/powerpoint/2010/main" val="2320896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6" name="Rectangle 6"/>
          <p:cNvSpPr>
            <a:spLocks noGrp="1" noChangeArrowheads="1"/>
          </p:cNvSpPr>
          <p:nvPr>
            <p:ph type="sldNum" sz="quarter" idx="12"/>
          </p:nvPr>
        </p:nvSpPr>
        <p:spPr>
          <a:ln/>
        </p:spPr>
        <p:txBody>
          <a:bodyPr/>
          <a:lstStyle>
            <a:lvl1pPr>
              <a:defRPr/>
            </a:lvl1pPr>
          </a:lstStyle>
          <a:p>
            <a:pPr>
              <a:defRPr/>
            </a:pPr>
            <a:fld id="{AABE9BD1-6431-4C6B-B656-2D780DBF5A80}" type="slidenum">
              <a:rPr lang="en-US" altLang="en-US"/>
              <a:pPr>
                <a:defRPr/>
              </a:pPr>
              <a:t>‹#›</a:t>
            </a:fld>
            <a:endParaRPr lang="en-US" altLang="en-US"/>
          </a:p>
        </p:txBody>
      </p:sp>
    </p:spTree>
    <p:extLst>
      <p:ext uri="{BB962C8B-B14F-4D97-AF65-F5344CB8AC3E}">
        <p14:creationId xmlns:p14="http://schemas.microsoft.com/office/powerpoint/2010/main" val="4245874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6" name="Rectangle 6"/>
          <p:cNvSpPr>
            <a:spLocks noGrp="1" noChangeArrowheads="1"/>
          </p:cNvSpPr>
          <p:nvPr>
            <p:ph type="sldNum" sz="quarter" idx="12"/>
          </p:nvPr>
        </p:nvSpPr>
        <p:spPr>
          <a:ln/>
        </p:spPr>
        <p:txBody>
          <a:bodyPr/>
          <a:lstStyle>
            <a:lvl1pPr>
              <a:defRPr/>
            </a:lvl1pPr>
          </a:lstStyle>
          <a:p>
            <a:pPr>
              <a:defRPr/>
            </a:pPr>
            <a:fld id="{E82D15ED-D1B2-4A1E-976C-8AB6915708A8}" type="slidenum">
              <a:rPr lang="en-US" altLang="en-US"/>
              <a:pPr>
                <a:defRPr/>
              </a:pPr>
              <a:t>‹#›</a:t>
            </a:fld>
            <a:endParaRPr lang="en-US" altLang="en-US"/>
          </a:p>
        </p:txBody>
      </p:sp>
    </p:spTree>
    <p:extLst>
      <p:ext uri="{BB962C8B-B14F-4D97-AF65-F5344CB8AC3E}">
        <p14:creationId xmlns:p14="http://schemas.microsoft.com/office/powerpoint/2010/main" val="2721912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2493F2B1-495B-4970-9DD9-F3B181EA4435}" type="slidenum">
              <a:rPr lang="en-US"/>
              <a:pPr>
                <a:defRPr/>
              </a:pPr>
              <a:t>‹#›</a:t>
            </a:fld>
            <a:endParaRPr lang="en-US"/>
          </a:p>
        </p:txBody>
      </p:sp>
    </p:spTree>
    <p:extLst>
      <p:ext uri="{BB962C8B-B14F-4D97-AF65-F5344CB8AC3E}">
        <p14:creationId xmlns:p14="http://schemas.microsoft.com/office/powerpoint/2010/main" val="2293126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150AEC9-05C0-4810-8BF5-6AC503BFFEF2}" type="datetime6">
              <a:rPr lang="en-US"/>
              <a:pPr>
                <a:defRPr/>
              </a:pPr>
              <a:t>February 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5277D4-4A40-4437-8425-711A08D9BC93}" type="slidenum">
              <a:rPr lang="en-US"/>
              <a:pPr>
                <a:defRPr/>
              </a:pPr>
              <a:t>‹#›</a:t>
            </a:fld>
            <a:endParaRPr lang="en-US"/>
          </a:p>
        </p:txBody>
      </p:sp>
    </p:spTree>
    <p:extLst>
      <p:ext uri="{BB962C8B-B14F-4D97-AF65-F5344CB8AC3E}">
        <p14:creationId xmlns:p14="http://schemas.microsoft.com/office/powerpoint/2010/main" val="3405008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92EB701-CB1C-4D18-B869-08D836D150E0}" type="datetime6">
              <a:rPr lang="en-US"/>
              <a:pPr>
                <a:defRPr/>
              </a:pPr>
              <a:t>February 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F66369-C2A4-4171-9F6D-80AACB54CC00}" type="slidenum">
              <a:rPr lang="en-US"/>
              <a:pPr>
                <a:defRPr/>
              </a:pPr>
              <a:t>‹#›</a:t>
            </a:fld>
            <a:endParaRPr lang="en-US"/>
          </a:p>
        </p:txBody>
      </p:sp>
    </p:spTree>
    <p:extLst>
      <p:ext uri="{BB962C8B-B14F-4D97-AF65-F5344CB8AC3E}">
        <p14:creationId xmlns:p14="http://schemas.microsoft.com/office/powerpoint/2010/main" val="2561015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FE0CC0A-466E-4435-BE21-95581AB0B98C}" type="datetime6">
              <a:rPr lang="en-US"/>
              <a:pPr>
                <a:defRPr/>
              </a:pPr>
              <a:t>February 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F1653C-99CD-41EF-B2C5-6B871DB8FBB0}" type="slidenum">
              <a:rPr lang="en-US"/>
              <a:pPr>
                <a:defRPr/>
              </a:pPr>
              <a:t>‹#›</a:t>
            </a:fld>
            <a:endParaRPr lang="en-US"/>
          </a:p>
        </p:txBody>
      </p:sp>
    </p:spTree>
    <p:extLst>
      <p:ext uri="{BB962C8B-B14F-4D97-AF65-F5344CB8AC3E}">
        <p14:creationId xmlns:p14="http://schemas.microsoft.com/office/powerpoint/2010/main" val="1652220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D1C42CE-7BF3-49DC-80C0-7FDEC6F8F736}" type="datetime6">
              <a:rPr lang="en-US"/>
              <a:pPr>
                <a:defRPr/>
              </a:pPr>
              <a:t>February 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8B08C0-27CF-436E-AA24-A9E2A46D545A}" type="slidenum">
              <a:rPr lang="en-US"/>
              <a:pPr>
                <a:defRPr/>
              </a:pPr>
              <a:t>‹#›</a:t>
            </a:fld>
            <a:endParaRPr lang="en-US"/>
          </a:p>
        </p:txBody>
      </p:sp>
    </p:spTree>
    <p:extLst>
      <p:ext uri="{BB962C8B-B14F-4D97-AF65-F5344CB8AC3E}">
        <p14:creationId xmlns:p14="http://schemas.microsoft.com/office/powerpoint/2010/main" val="1323937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35EA967-D0C0-40BF-9092-9FF905233D65}" type="datetime6">
              <a:rPr lang="en-US"/>
              <a:pPr>
                <a:defRPr/>
              </a:pPr>
              <a:t>February 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FC5167-2A34-4AFD-9AC4-A0A8B0DAF7E3}" type="slidenum">
              <a:rPr lang="en-US"/>
              <a:pPr>
                <a:defRPr/>
              </a:pPr>
              <a:t>‹#›</a:t>
            </a:fld>
            <a:endParaRPr lang="en-US"/>
          </a:p>
        </p:txBody>
      </p:sp>
    </p:spTree>
    <p:extLst>
      <p:ext uri="{BB962C8B-B14F-4D97-AF65-F5344CB8AC3E}">
        <p14:creationId xmlns:p14="http://schemas.microsoft.com/office/powerpoint/2010/main" val="3628010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F1DD61-53D6-4D51-BAA5-998F19409196}" type="datetime6">
              <a:rPr lang="en-US"/>
              <a:pPr>
                <a:defRPr/>
              </a:pPr>
              <a:t>February 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AEF45A-3970-4CE9-9EC4-050944863560}" type="slidenum">
              <a:rPr lang="en-US"/>
              <a:pPr>
                <a:defRPr/>
              </a:pPr>
              <a:t>‹#›</a:t>
            </a:fld>
            <a:endParaRPr lang="en-US"/>
          </a:p>
        </p:txBody>
      </p:sp>
    </p:spTree>
    <p:extLst>
      <p:ext uri="{BB962C8B-B14F-4D97-AF65-F5344CB8AC3E}">
        <p14:creationId xmlns:p14="http://schemas.microsoft.com/office/powerpoint/2010/main" val="171619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6" name="Rectangle 6"/>
          <p:cNvSpPr>
            <a:spLocks noGrp="1" noChangeArrowheads="1"/>
          </p:cNvSpPr>
          <p:nvPr>
            <p:ph type="sldNum" sz="quarter" idx="12"/>
          </p:nvPr>
        </p:nvSpPr>
        <p:spPr>
          <a:ln/>
        </p:spPr>
        <p:txBody>
          <a:bodyPr/>
          <a:lstStyle>
            <a:lvl1pPr>
              <a:defRPr/>
            </a:lvl1pPr>
          </a:lstStyle>
          <a:p>
            <a:pPr>
              <a:defRPr/>
            </a:pPr>
            <a:fld id="{35E43B78-7966-49D0-9DE5-E8AF56000DA2}" type="slidenum">
              <a:rPr lang="en-US" altLang="en-US"/>
              <a:pPr>
                <a:defRPr/>
              </a:pPr>
              <a:t>‹#›</a:t>
            </a:fld>
            <a:endParaRPr lang="en-US" altLang="en-US"/>
          </a:p>
        </p:txBody>
      </p:sp>
    </p:spTree>
    <p:extLst>
      <p:ext uri="{BB962C8B-B14F-4D97-AF65-F5344CB8AC3E}">
        <p14:creationId xmlns:p14="http://schemas.microsoft.com/office/powerpoint/2010/main" val="2302356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5340C06-06D7-4665-B3B4-5712D23730FB}" type="datetime6">
              <a:rPr lang="en-US"/>
              <a:pPr>
                <a:defRPr/>
              </a:pPr>
              <a:t>February 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770662-DCE9-463E-9E38-A278FDF12588}" type="slidenum">
              <a:rPr lang="en-US"/>
              <a:pPr>
                <a:defRPr/>
              </a:pPr>
              <a:t>‹#›</a:t>
            </a:fld>
            <a:endParaRPr lang="en-US"/>
          </a:p>
        </p:txBody>
      </p:sp>
    </p:spTree>
    <p:extLst>
      <p:ext uri="{BB962C8B-B14F-4D97-AF65-F5344CB8AC3E}">
        <p14:creationId xmlns:p14="http://schemas.microsoft.com/office/powerpoint/2010/main" val="2623609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B6939CE-AC70-4725-BD22-739DA7334AA0}" type="datetime6">
              <a:rPr lang="en-US"/>
              <a:pPr>
                <a:defRPr/>
              </a:pPr>
              <a:t>February 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04A531-29AF-4650-937A-53A9A0C441BD}" type="slidenum">
              <a:rPr lang="en-US"/>
              <a:pPr>
                <a:defRPr/>
              </a:pPr>
              <a:t>‹#›</a:t>
            </a:fld>
            <a:endParaRPr lang="en-US"/>
          </a:p>
        </p:txBody>
      </p:sp>
    </p:spTree>
    <p:extLst>
      <p:ext uri="{BB962C8B-B14F-4D97-AF65-F5344CB8AC3E}">
        <p14:creationId xmlns:p14="http://schemas.microsoft.com/office/powerpoint/2010/main" val="2292033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AA7CECD-CF27-4953-A6B7-F3AC86AEF4CC}" type="datetime6">
              <a:rPr lang="en-US"/>
              <a:pPr>
                <a:defRPr/>
              </a:pPr>
              <a:t>February 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3C4BBA-8C05-4964-B654-59F878C7B818}" type="slidenum">
              <a:rPr lang="en-US"/>
              <a:pPr>
                <a:defRPr/>
              </a:pPr>
              <a:t>‹#›</a:t>
            </a:fld>
            <a:endParaRPr lang="en-US"/>
          </a:p>
        </p:txBody>
      </p:sp>
    </p:spTree>
    <p:extLst>
      <p:ext uri="{BB962C8B-B14F-4D97-AF65-F5344CB8AC3E}">
        <p14:creationId xmlns:p14="http://schemas.microsoft.com/office/powerpoint/2010/main" val="2527874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8ADF370-15CC-4ACB-B11C-ACF6C92EF8B4}" type="datetime6">
              <a:rPr lang="en-US"/>
              <a:pPr>
                <a:defRPr/>
              </a:pPr>
              <a:t>February 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C6AB6E-A0FA-4FFA-9DBB-84DFBEF3D2E6}" type="slidenum">
              <a:rPr lang="en-US"/>
              <a:pPr>
                <a:defRPr/>
              </a:pPr>
              <a:t>‹#›</a:t>
            </a:fld>
            <a:endParaRPr lang="en-US"/>
          </a:p>
        </p:txBody>
      </p:sp>
    </p:spTree>
    <p:extLst>
      <p:ext uri="{BB962C8B-B14F-4D97-AF65-F5344CB8AC3E}">
        <p14:creationId xmlns:p14="http://schemas.microsoft.com/office/powerpoint/2010/main" val="3229457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ectionTitleOPimenton">
    <p:bg>
      <p:bgPr>
        <a:solidFill>
          <a:srgbClr val="AC1E2D"/>
        </a:solidFill>
        <a:effectLst/>
      </p:bgPr>
    </p:bg>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0" y="2327600"/>
            <a:ext cx="9144000" cy="2202900"/>
          </a:xfrm>
          <a:prstGeom prst="rect">
            <a:avLst/>
          </a:prstGeom>
        </p:spPr>
        <p:txBody>
          <a:bodyPr lIns="91425" tIns="91425" rIns="91425" bIns="91425"/>
          <a:lstStyle>
            <a:lvl1pPr lvl="0" algn="ctr" rtl="0">
              <a:lnSpc>
                <a:spcPct val="100000"/>
              </a:lnSpc>
              <a:spcBef>
                <a:spcPts val="0"/>
              </a:spcBef>
              <a:buNone/>
              <a:defRPr sz="3600" b="0" i="0">
                <a:solidFill>
                  <a:schemeClr val="lt1"/>
                </a:solidFill>
                <a:latin typeface="Guardian TextEgyp Ofc Regular" charset="0"/>
                <a:ea typeface="Guardian TextEgyp Ofc Regular" charset="0"/>
                <a:cs typeface="Guardian TextEgyp Ofc Regular" charset="0"/>
                <a:sym typeface="Merriweather"/>
              </a:defRPr>
            </a:lvl1pPr>
            <a:lvl2pPr lvl="1" algn="ctr" rtl="0">
              <a:lnSpc>
                <a:spcPct val="100000"/>
              </a:lnSpc>
              <a:spcBef>
                <a:spcPts val="0"/>
              </a:spcBef>
              <a:buNone/>
              <a:defRPr sz="3600">
                <a:solidFill>
                  <a:schemeClr val="lt1"/>
                </a:solidFill>
                <a:latin typeface="Merriweather"/>
                <a:ea typeface="Merriweather"/>
                <a:cs typeface="Merriweather"/>
                <a:sym typeface="Merriweather"/>
              </a:defRPr>
            </a:lvl2pPr>
            <a:lvl3pPr lvl="2" algn="ctr" rtl="0">
              <a:lnSpc>
                <a:spcPct val="100000"/>
              </a:lnSpc>
              <a:spcBef>
                <a:spcPts val="0"/>
              </a:spcBef>
              <a:buNone/>
              <a:defRPr sz="3600">
                <a:solidFill>
                  <a:schemeClr val="lt1"/>
                </a:solidFill>
                <a:latin typeface="Merriweather"/>
                <a:ea typeface="Merriweather"/>
                <a:cs typeface="Merriweather"/>
                <a:sym typeface="Merriweather"/>
              </a:defRPr>
            </a:lvl3pPr>
            <a:lvl4pPr lvl="3" algn="ctr" rtl="0">
              <a:lnSpc>
                <a:spcPct val="100000"/>
              </a:lnSpc>
              <a:spcBef>
                <a:spcPts val="0"/>
              </a:spcBef>
              <a:buNone/>
              <a:defRPr sz="3600">
                <a:solidFill>
                  <a:schemeClr val="lt1"/>
                </a:solidFill>
                <a:latin typeface="Merriweather"/>
                <a:ea typeface="Merriweather"/>
                <a:cs typeface="Merriweather"/>
                <a:sym typeface="Merriweather"/>
              </a:defRPr>
            </a:lvl4pPr>
            <a:lvl5pPr lvl="4" algn="ctr" rtl="0">
              <a:lnSpc>
                <a:spcPct val="100000"/>
              </a:lnSpc>
              <a:spcBef>
                <a:spcPts val="0"/>
              </a:spcBef>
              <a:buNone/>
              <a:defRPr sz="3600">
                <a:solidFill>
                  <a:schemeClr val="lt1"/>
                </a:solidFill>
                <a:latin typeface="Merriweather"/>
                <a:ea typeface="Merriweather"/>
                <a:cs typeface="Merriweather"/>
                <a:sym typeface="Merriweather"/>
              </a:defRPr>
            </a:lvl5pPr>
            <a:lvl6pPr lvl="5" algn="ctr" rtl="0">
              <a:lnSpc>
                <a:spcPct val="100000"/>
              </a:lnSpc>
              <a:spcBef>
                <a:spcPts val="0"/>
              </a:spcBef>
              <a:buNone/>
              <a:defRPr sz="3600">
                <a:solidFill>
                  <a:schemeClr val="lt1"/>
                </a:solidFill>
                <a:latin typeface="Merriweather"/>
                <a:ea typeface="Merriweather"/>
                <a:cs typeface="Merriweather"/>
                <a:sym typeface="Merriweather"/>
              </a:defRPr>
            </a:lvl6pPr>
            <a:lvl7pPr lvl="6" algn="ctr" rtl="0">
              <a:lnSpc>
                <a:spcPct val="100000"/>
              </a:lnSpc>
              <a:spcBef>
                <a:spcPts val="0"/>
              </a:spcBef>
              <a:buNone/>
              <a:defRPr sz="3600">
                <a:solidFill>
                  <a:schemeClr val="lt1"/>
                </a:solidFill>
                <a:latin typeface="Merriweather"/>
                <a:ea typeface="Merriweather"/>
                <a:cs typeface="Merriweather"/>
                <a:sym typeface="Merriweather"/>
              </a:defRPr>
            </a:lvl7pPr>
            <a:lvl8pPr lvl="7" algn="ctr" rtl="0">
              <a:lnSpc>
                <a:spcPct val="100000"/>
              </a:lnSpc>
              <a:spcBef>
                <a:spcPts val="0"/>
              </a:spcBef>
              <a:buNone/>
              <a:defRPr sz="3600">
                <a:solidFill>
                  <a:schemeClr val="lt1"/>
                </a:solidFill>
                <a:latin typeface="Merriweather"/>
                <a:ea typeface="Merriweather"/>
                <a:cs typeface="Merriweather"/>
                <a:sym typeface="Merriweather"/>
              </a:defRPr>
            </a:lvl8pPr>
            <a:lvl9pPr lvl="8" algn="ctr" rtl="0">
              <a:lnSpc>
                <a:spcPct val="100000"/>
              </a:lnSpc>
              <a:spcBef>
                <a:spcPts val="0"/>
              </a:spcBef>
              <a:buNone/>
              <a:defRPr sz="3600">
                <a:solidFill>
                  <a:schemeClr val="lt1"/>
                </a:solidFill>
                <a:latin typeface="Merriweather"/>
                <a:ea typeface="Merriweather"/>
                <a:cs typeface="Merriweather"/>
                <a:sym typeface="Merriweather"/>
              </a:defRPr>
            </a:lvl9pPr>
          </a:lstStyle>
          <a:p>
            <a:endParaRPr dirty="0"/>
          </a:p>
        </p:txBody>
      </p:sp>
      <p:sp>
        <p:nvSpPr>
          <p:cNvPr id="41" name="Shape 41"/>
          <p:cNvSpPr txBox="1">
            <a:spLocks noGrp="1"/>
          </p:cNvSpPr>
          <p:nvPr>
            <p:ph type="title" idx="2"/>
          </p:nvPr>
        </p:nvSpPr>
        <p:spPr>
          <a:xfrm>
            <a:off x="0" y="1155333"/>
            <a:ext cx="9144000" cy="896100"/>
          </a:xfrm>
          <a:prstGeom prst="rect">
            <a:avLst/>
          </a:prstGeom>
        </p:spPr>
        <p:txBody>
          <a:bodyPr lIns="91425" tIns="91425" rIns="91425" bIns="91425"/>
          <a:lstStyle>
            <a:lvl1pPr lvl="0" algn="ctr" rtl="0">
              <a:spcBef>
                <a:spcPts val="0"/>
              </a:spcBef>
              <a:buNone/>
              <a:defRPr sz="1000" b="1">
                <a:solidFill>
                  <a:schemeClr val="lt1"/>
                </a:solidFill>
                <a:latin typeface="Arial"/>
                <a:ea typeface="Arial"/>
                <a:cs typeface="Arial"/>
                <a:sym typeface="Arial"/>
              </a:defRPr>
            </a:lvl1pPr>
            <a:lvl2pPr lvl="1" algn="ctr" rtl="0">
              <a:spcBef>
                <a:spcPts val="0"/>
              </a:spcBef>
              <a:buNone/>
              <a:defRPr sz="1000" b="1">
                <a:solidFill>
                  <a:schemeClr val="lt1"/>
                </a:solidFill>
                <a:latin typeface="Arial"/>
                <a:ea typeface="Arial"/>
                <a:cs typeface="Arial"/>
                <a:sym typeface="Arial"/>
              </a:defRPr>
            </a:lvl2pPr>
            <a:lvl3pPr lvl="2" algn="ctr" rtl="0">
              <a:spcBef>
                <a:spcPts val="0"/>
              </a:spcBef>
              <a:buNone/>
              <a:defRPr sz="1000" b="1">
                <a:solidFill>
                  <a:schemeClr val="lt1"/>
                </a:solidFill>
                <a:latin typeface="Arial"/>
                <a:ea typeface="Arial"/>
                <a:cs typeface="Arial"/>
                <a:sym typeface="Arial"/>
              </a:defRPr>
            </a:lvl3pPr>
            <a:lvl4pPr lvl="3" algn="ctr" rtl="0">
              <a:spcBef>
                <a:spcPts val="0"/>
              </a:spcBef>
              <a:buNone/>
              <a:defRPr sz="1000" b="1">
                <a:solidFill>
                  <a:schemeClr val="lt1"/>
                </a:solidFill>
                <a:latin typeface="Arial"/>
                <a:ea typeface="Arial"/>
                <a:cs typeface="Arial"/>
                <a:sym typeface="Arial"/>
              </a:defRPr>
            </a:lvl4pPr>
            <a:lvl5pPr lvl="4" algn="ctr" rtl="0">
              <a:spcBef>
                <a:spcPts val="0"/>
              </a:spcBef>
              <a:buNone/>
              <a:defRPr sz="1000" b="1">
                <a:solidFill>
                  <a:schemeClr val="lt1"/>
                </a:solidFill>
                <a:latin typeface="Arial"/>
                <a:ea typeface="Arial"/>
                <a:cs typeface="Arial"/>
                <a:sym typeface="Arial"/>
              </a:defRPr>
            </a:lvl5pPr>
            <a:lvl6pPr lvl="5" algn="ctr" rtl="0">
              <a:spcBef>
                <a:spcPts val="0"/>
              </a:spcBef>
              <a:buNone/>
              <a:defRPr sz="1000" b="1">
                <a:solidFill>
                  <a:schemeClr val="lt1"/>
                </a:solidFill>
                <a:latin typeface="Arial"/>
                <a:ea typeface="Arial"/>
                <a:cs typeface="Arial"/>
                <a:sym typeface="Arial"/>
              </a:defRPr>
            </a:lvl6pPr>
            <a:lvl7pPr lvl="6" algn="ctr" rtl="0">
              <a:spcBef>
                <a:spcPts val="0"/>
              </a:spcBef>
              <a:buNone/>
              <a:defRPr sz="1000" b="1">
                <a:solidFill>
                  <a:schemeClr val="lt1"/>
                </a:solidFill>
                <a:latin typeface="Arial"/>
                <a:ea typeface="Arial"/>
                <a:cs typeface="Arial"/>
                <a:sym typeface="Arial"/>
              </a:defRPr>
            </a:lvl7pPr>
            <a:lvl8pPr lvl="7" algn="ctr" rtl="0">
              <a:spcBef>
                <a:spcPts val="0"/>
              </a:spcBef>
              <a:buNone/>
              <a:defRPr sz="1000" b="1">
                <a:solidFill>
                  <a:schemeClr val="lt1"/>
                </a:solidFill>
                <a:latin typeface="Arial"/>
                <a:ea typeface="Arial"/>
                <a:cs typeface="Arial"/>
                <a:sym typeface="Arial"/>
              </a:defRPr>
            </a:lvl8pPr>
            <a:lvl9pPr lvl="8" algn="ctr" rtl="0">
              <a:spcBef>
                <a:spcPts val="0"/>
              </a:spcBef>
              <a:buNone/>
              <a:defRPr sz="1000" b="1">
                <a:solidFill>
                  <a:schemeClr val="lt1"/>
                </a:solidFill>
                <a:latin typeface="Arial"/>
                <a:ea typeface="Arial"/>
                <a:cs typeface="Arial"/>
                <a:sym typeface="Arial"/>
              </a:defRPr>
            </a:lvl9pPr>
          </a:lstStyle>
          <a:p>
            <a:endParaRPr/>
          </a:p>
        </p:txBody>
      </p:sp>
      <p:sp>
        <p:nvSpPr>
          <p:cNvPr id="4" name="Shape 42"/>
          <p:cNvSpPr txBox="1">
            <a:spLocks noGrp="1"/>
          </p:cNvSpPr>
          <p:nvPr>
            <p:ph type="sldNum" idx="10"/>
          </p:nvPr>
        </p:nvSpPr>
        <p:spPr>
          <a:xfrm>
            <a:off x="4403725" y="6403975"/>
            <a:ext cx="336550" cy="219075"/>
          </a:xfrm>
        </p:spPr>
        <p:txBody>
          <a:bodyPr lIns="57550" tIns="28775" rIns="57550" bIns="28775">
            <a:noAutofit/>
          </a:bodyPr>
          <a:lstStyle>
            <a:lvl1pPr algn="ctr">
              <a:lnSpc>
                <a:spcPct val="120000"/>
              </a:lnSpc>
              <a:spcBef>
                <a:spcPts val="0"/>
              </a:spcBef>
              <a:spcAft>
                <a:spcPts val="0"/>
              </a:spcAft>
              <a:buClr>
                <a:schemeClr val="dk1"/>
              </a:buClr>
              <a:buSzPct val="25000"/>
              <a:buFont typeface="Arial"/>
              <a:buNone/>
              <a:defRPr sz="800">
                <a:latin typeface="Arial"/>
                <a:ea typeface="Arial"/>
                <a:cs typeface="Arial"/>
                <a:sym typeface="Arial"/>
              </a:defRPr>
            </a:lvl1pPr>
          </a:lstStyle>
          <a:p>
            <a:pPr>
              <a:defRPr/>
            </a:pPr>
            <a:fld id="{1EC93ABC-8718-4E6A-8ADD-F752D9EFDA99}" type="slidenum">
              <a:rPr lang="en"/>
              <a:pPr>
                <a:defRPr/>
              </a:pPr>
              <a:t>‹#›</a:t>
            </a:fld>
            <a:endParaRPr lang="en"/>
          </a:p>
        </p:txBody>
      </p:sp>
    </p:spTree>
    <p:extLst>
      <p:ext uri="{BB962C8B-B14F-4D97-AF65-F5344CB8AC3E}">
        <p14:creationId xmlns:p14="http://schemas.microsoft.com/office/powerpoint/2010/main" val="1817067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ProjectSchedule">
    <p:bg>
      <p:bgPr>
        <a:solidFill>
          <a:srgbClr val="FFFFFF"/>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671975" y="482233"/>
            <a:ext cx="1728900" cy="404400"/>
          </a:xfrm>
          <a:prstGeom prst="rect">
            <a:avLst/>
          </a:prstGeom>
          <a:ln w="19050" cap="flat" cmpd="sng">
            <a:solidFill>
              <a:srgbClr val="000000"/>
            </a:solidFill>
            <a:prstDash val="solid"/>
            <a:round/>
            <a:headEnd type="none" w="med" len="med"/>
            <a:tailEnd type="none" w="med" len="med"/>
          </a:ln>
        </p:spPr>
        <p:txBody>
          <a:bodyPr lIns="91425" tIns="91425" rIns="91425" bIns="91425"/>
          <a:lstStyle>
            <a:lvl1pPr lvl="0" algn="ctr" rtl="0">
              <a:spcBef>
                <a:spcPts val="0"/>
              </a:spcBef>
              <a:buNone/>
              <a:defRPr sz="1000" b="1">
                <a:solidFill>
                  <a:srgbClr val="000000"/>
                </a:solidFill>
                <a:latin typeface="Arial"/>
                <a:ea typeface="Arial"/>
                <a:cs typeface="Arial"/>
                <a:sym typeface="Arial"/>
              </a:defRPr>
            </a:lvl1pPr>
            <a:lvl2pPr lvl="1" algn="ctr" rtl="0">
              <a:spcBef>
                <a:spcPts val="0"/>
              </a:spcBef>
              <a:buNone/>
              <a:defRPr sz="1000" b="1">
                <a:solidFill>
                  <a:srgbClr val="000000"/>
                </a:solidFill>
                <a:latin typeface="Arial"/>
                <a:ea typeface="Arial"/>
                <a:cs typeface="Arial"/>
                <a:sym typeface="Arial"/>
              </a:defRPr>
            </a:lvl2pPr>
            <a:lvl3pPr lvl="2" algn="ctr" rtl="0">
              <a:spcBef>
                <a:spcPts val="0"/>
              </a:spcBef>
              <a:buNone/>
              <a:defRPr sz="1000" b="1">
                <a:solidFill>
                  <a:srgbClr val="000000"/>
                </a:solidFill>
                <a:latin typeface="Arial"/>
                <a:ea typeface="Arial"/>
                <a:cs typeface="Arial"/>
                <a:sym typeface="Arial"/>
              </a:defRPr>
            </a:lvl3pPr>
            <a:lvl4pPr lvl="3" algn="ctr" rtl="0">
              <a:spcBef>
                <a:spcPts val="0"/>
              </a:spcBef>
              <a:buNone/>
              <a:defRPr sz="1000" b="1">
                <a:solidFill>
                  <a:srgbClr val="000000"/>
                </a:solidFill>
                <a:latin typeface="Arial"/>
                <a:ea typeface="Arial"/>
                <a:cs typeface="Arial"/>
                <a:sym typeface="Arial"/>
              </a:defRPr>
            </a:lvl4pPr>
            <a:lvl5pPr lvl="4" algn="ctr" rtl="0">
              <a:spcBef>
                <a:spcPts val="0"/>
              </a:spcBef>
              <a:buNone/>
              <a:defRPr sz="1000" b="1">
                <a:solidFill>
                  <a:srgbClr val="000000"/>
                </a:solidFill>
                <a:latin typeface="Arial"/>
                <a:ea typeface="Arial"/>
                <a:cs typeface="Arial"/>
                <a:sym typeface="Arial"/>
              </a:defRPr>
            </a:lvl5pPr>
            <a:lvl6pPr lvl="5" algn="ctr" rtl="0">
              <a:spcBef>
                <a:spcPts val="0"/>
              </a:spcBef>
              <a:buNone/>
              <a:defRPr sz="1000" b="1">
                <a:solidFill>
                  <a:srgbClr val="000000"/>
                </a:solidFill>
                <a:latin typeface="Arial"/>
                <a:ea typeface="Arial"/>
                <a:cs typeface="Arial"/>
                <a:sym typeface="Arial"/>
              </a:defRPr>
            </a:lvl6pPr>
            <a:lvl7pPr lvl="6" algn="ctr" rtl="0">
              <a:spcBef>
                <a:spcPts val="0"/>
              </a:spcBef>
              <a:buNone/>
              <a:defRPr sz="1000" b="1">
                <a:solidFill>
                  <a:srgbClr val="000000"/>
                </a:solidFill>
                <a:latin typeface="Arial"/>
                <a:ea typeface="Arial"/>
                <a:cs typeface="Arial"/>
                <a:sym typeface="Arial"/>
              </a:defRPr>
            </a:lvl7pPr>
            <a:lvl8pPr lvl="7" algn="ctr" rtl="0">
              <a:spcBef>
                <a:spcPts val="0"/>
              </a:spcBef>
              <a:buNone/>
              <a:defRPr sz="1000" b="1">
                <a:solidFill>
                  <a:srgbClr val="000000"/>
                </a:solidFill>
                <a:latin typeface="Arial"/>
                <a:ea typeface="Arial"/>
                <a:cs typeface="Arial"/>
                <a:sym typeface="Arial"/>
              </a:defRPr>
            </a:lvl8pPr>
            <a:lvl9pPr lvl="8" algn="ctr" rtl="0">
              <a:spcBef>
                <a:spcPts val="0"/>
              </a:spcBef>
              <a:buNone/>
              <a:defRPr sz="1000" b="1">
                <a:solidFill>
                  <a:srgbClr val="000000"/>
                </a:solidFill>
                <a:latin typeface="Arial"/>
                <a:ea typeface="Arial"/>
                <a:cs typeface="Arial"/>
                <a:sym typeface="Arial"/>
              </a:defRPr>
            </a:lvl9pPr>
          </a:lstStyle>
          <a:p>
            <a:endParaRPr/>
          </a:p>
        </p:txBody>
      </p:sp>
      <p:sp>
        <p:nvSpPr>
          <p:cNvPr id="3" name="Shape 101"/>
          <p:cNvSpPr txBox="1">
            <a:spLocks noGrp="1"/>
          </p:cNvSpPr>
          <p:nvPr>
            <p:ph type="sldNum" idx="10"/>
          </p:nvPr>
        </p:nvSpPr>
        <p:spPr>
          <a:xfrm>
            <a:off x="4403725" y="6403975"/>
            <a:ext cx="336550" cy="219075"/>
          </a:xfrm>
        </p:spPr>
        <p:txBody>
          <a:bodyPr lIns="57550" tIns="28775" rIns="57550" bIns="28775">
            <a:noAutofit/>
          </a:bodyPr>
          <a:lstStyle>
            <a:lvl1pPr algn="ctr">
              <a:lnSpc>
                <a:spcPct val="120000"/>
              </a:lnSpc>
              <a:spcBef>
                <a:spcPts val="0"/>
              </a:spcBef>
              <a:spcAft>
                <a:spcPts val="0"/>
              </a:spcAft>
              <a:buClr>
                <a:schemeClr val="dk1"/>
              </a:buClr>
              <a:buSzPct val="25000"/>
              <a:buFont typeface="Arial"/>
              <a:buNone/>
              <a:defRPr sz="800">
                <a:latin typeface="Arial"/>
                <a:ea typeface="Arial"/>
                <a:cs typeface="Arial"/>
                <a:sym typeface="Arial"/>
              </a:defRPr>
            </a:lvl1pPr>
          </a:lstStyle>
          <a:p>
            <a:pPr>
              <a:defRPr/>
            </a:pPr>
            <a:fld id="{5F0AE21E-6387-40C6-B0E2-517CC1A0E20F}" type="slidenum">
              <a:rPr lang="en"/>
              <a:pPr>
                <a:defRPr/>
              </a:pPr>
              <a:t>‹#›</a:t>
            </a:fld>
            <a:endParaRPr lang="en"/>
          </a:p>
        </p:txBody>
      </p:sp>
    </p:spTree>
    <p:extLst>
      <p:ext uri="{BB962C8B-B14F-4D97-AF65-F5344CB8AC3E}">
        <p14:creationId xmlns:p14="http://schemas.microsoft.com/office/powerpoint/2010/main" val="3104458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ompareUseThis">
    <p:spTree>
      <p:nvGrpSpPr>
        <p:cNvPr id="1" name="Shape 69"/>
        <p:cNvGrpSpPr/>
        <p:nvPr/>
      </p:nvGrpSpPr>
      <p:grpSpPr>
        <a:xfrm>
          <a:off x="0" y="0"/>
          <a:ext cx="0" cy="0"/>
          <a:chOff x="0" y="0"/>
          <a:chExt cx="0" cy="0"/>
        </a:xfrm>
      </p:grpSpPr>
      <p:sp>
        <p:nvSpPr>
          <p:cNvPr id="6" name="Shape 70"/>
          <p:cNvSpPr txBox="1">
            <a:spLocks noChangeArrowheads="1"/>
          </p:cNvSpPr>
          <p:nvPr/>
        </p:nvSpPr>
        <p:spPr bwMode="auto">
          <a:xfrm>
            <a:off x="0" y="1130300"/>
            <a:ext cx="12271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975" tIns="31975" rIns="31975" bIns="3197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20000"/>
              </a:lnSpc>
              <a:buClr>
                <a:srgbClr val="FFFFFF"/>
              </a:buClr>
              <a:buSzPct val="25000"/>
              <a:buFont typeface="Garamond" panose="02020404030301010803" pitchFamily="18" charset="0"/>
              <a:buNone/>
            </a:pPr>
            <a:r>
              <a:rPr lang="en-US" altLang="en-US" sz="4100">
                <a:solidFill>
                  <a:srgbClr val="FFFFFF"/>
                </a:solidFill>
                <a:latin typeface="Garamond" panose="02020404030301010803" pitchFamily="18" charset="0"/>
                <a:ea typeface="Garamond" panose="02020404030301010803" pitchFamily="18" charset="0"/>
                <a:cs typeface="Garamond" panose="02020404030301010803" pitchFamily="18" charset="0"/>
                <a:sym typeface="Garamond" panose="02020404030301010803" pitchFamily="18" charset="0"/>
              </a:rPr>
              <a:t>title</a:t>
            </a:r>
          </a:p>
        </p:txBody>
      </p:sp>
      <p:sp>
        <p:nvSpPr>
          <p:cNvPr id="71" name="Shape 71"/>
          <p:cNvSpPr txBox="1">
            <a:spLocks noGrp="1"/>
          </p:cNvSpPr>
          <p:nvPr>
            <p:ph type="title"/>
          </p:nvPr>
        </p:nvSpPr>
        <p:spPr>
          <a:xfrm>
            <a:off x="1385975" y="1193433"/>
            <a:ext cx="1581599" cy="342899"/>
          </a:xfrm>
          <a:prstGeom prst="rect">
            <a:avLst/>
          </a:prstGeom>
          <a:ln w="19050" cap="flat" cmpd="sng">
            <a:solidFill>
              <a:srgbClr val="000000"/>
            </a:solidFill>
            <a:prstDash val="solid"/>
            <a:round/>
            <a:headEnd type="none" w="med" len="med"/>
            <a:tailEnd type="none" w="med" len="med"/>
          </a:ln>
        </p:spPr>
        <p:txBody>
          <a:bodyPr lIns="91425" tIns="91425" rIns="91425" bIns="91425"/>
          <a:lstStyle>
            <a:lvl1pPr lvl="0" algn="ctr" rtl="0">
              <a:spcBef>
                <a:spcPts val="0"/>
              </a:spcBef>
              <a:buNone/>
              <a:defRPr sz="1000" b="1">
                <a:solidFill>
                  <a:srgbClr val="000000"/>
                </a:solidFill>
                <a:latin typeface="Arial"/>
                <a:ea typeface="Arial"/>
                <a:cs typeface="Arial"/>
                <a:sym typeface="Arial"/>
              </a:defRPr>
            </a:lvl1pPr>
            <a:lvl2pPr lvl="1" algn="ctr" rtl="0">
              <a:spcBef>
                <a:spcPts val="0"/>
              </a:spcBef>
              <a:buNone/>
              <a:defRPr sz="1000" b="1"/>
            </a:lvl2pPr>
            <a:lvl3pPr lvl="2" algn="ctr" rtl="0">
              <a:spcBef>
                <a:spcPts val="0"/>
              </a:spcBef>
              <a:buNone/>
              <a:defRPr sz="1000" b="1"/>
            </a:lvl3pPr>
            <a:lvl4pPr lvl="3" algn="ctr" rtl="0">
              <a:spcBef>
                <a:spcPts val="0"/>
              </a:spcBef>
              <a:buNone/>
              <a:defRPr sz="1000" b="1"/>
            </a:lvl4pPr>
            <a:lvl5pPr lvl="4" algn="ctr" rtl="0">
              <a:spcBef>
                <a:spcPts val="0"/>
              </a:spcBef>
              <a:buNone/>
              <a:defRPr sz="1000" b="1"/>
            </a:lvl5pPr>
            <a:lvl6pPr lvl="5" algn="ctr" rtl="0">
              <a:spcBef>
                <a:spcPts val="0"/>
              </a:spcBef>
              <a:buNone/>
              <a:defRPr sz="1000" b="1"/>
            </a:lvl6pPr>
            <a:lvl7pPr lvl="6" algn="ctr" rtl="0">
              <a:spcBef>
                <a:spcPts val="0"/>
              </a:spcBef>
              <a:buNone/>
              <a:defRPr sz="1000" b="1"/>
            </a:lvl7pPr>
            <a:lvl8pPr lvl="7" algn="ctr" rtl="0">
              <a:spcBef>
                <a:spcPts val="0"/>
              </a:spcBef>
              <a:buNone/>
              <a:defRPr sz="1000" b="1"/>
            </a:lvl8pPr>
            <a:lvl9pPr lvl="8" algn="ctr" rtl="0">
              <a:spcBef>
                <a:spcPts val="0"/>
              </a:spcBef>
              <a:buNone/>
              <a:defRPr sz="1000" b="1"/>
            </a:lvl9pPr>
          </a:lstStyle>
          <a:p>
            <a:endParaRPr/>
          </a:p>
        </p:txBody>
      </p:sp>
      <p:sp>
        <p:nvSpPr>
          <p:cNvPr id="72" name="Shape 72"/>
          <p:cNvSpPr txBox="1">
            <a:spLocks noGrp="1"/>
          </p:cNvSpPr>
          <p:nvPr>
            <p:ph type="title" idx="2"/>
          </p:nvPr>
        </p:nvSpPr>
        <p:spPr>
          <a:xfrm>
            <a:off x="6055275" y="1193433"/>
            <a:ext cx="1581599" cy="342899"/>
          </a:xfrm>
          <a:prstGeom prst="rect">
            <a:avLst/>
          </a:prstGeom>
          <a:ln w="19050" cap="flat" cmpd="sng">
            <a:solidFill>
              <a:srgbClr val="F56400"/>
            </a:solidFill>
            <a:prstDash val="solid"/>
            <a:round/>
            <a:headEnd type="none" w="med" len="med"/>
            <a:tailEnd type="none" w="med" len="med"/>
          </a:ln>
        </p:spPr>
        <p:txBody>
          <a:bodyPr lIns="91425" tIns="91425" rIns="91425" bIns="91425"/>
          <a:lstStyle>
            <a:lvl1pPr lvl="0" algn="ctr" rtl="0">
              <a:spcBef>
                <a:spcPts val="0"/>
              </a:spcBef>
              <a:buNone/>
              <a:defRPr sz="1000" b="1">
                <a:solidFill>
                  <a:srgbClr val="F45800"/>
                </a:solidFill>
                <a:latin typeface="Arial"/>
                <a:ea typeface="Arial"/>
                <a:cs typeface="Arial"/>
                <a:sym typeface="Arial"/>
              </a:defRPr>
            </a:lvl1pPr>
            <a:lvl2pPr lvl="1" algn="ctr" rtl="0">
              <a:spcBef>
                <a:spcPts val="0"/>
              </a:spcBef>
              <a:buNone/>
              <a:defRPr sz="1000" b="1">
                <a:solidFill>
                  <a:schemeClr val="dk2"/>
                </a:solidFill>
              </a:defRPr>
            </a:lvl2pPr>
            <a:lvl3pPr lvl="2" algn="ctr" rtl="0">
              <a:spcBef>
                <a:spcPts val="0"/>
              </a:spcBef>
              <a:buNone/>
              <a:defRPr sz="1000" b="1">
                <a:solidFill>
                  <a:schemeClr val="dk2"/>
                </a:solidFill>
              </a:defRPr>
            </a:lvl3pPr>
            <a:lvl4pPr lvl="3" algn="ctr" rtl="0">
              <a:spcBef>
                <a:spcPts val="0"/>
              </a:spcBef>
              <a:buNone/>
              <a:defRPr sz="1000" b="1">
                <a:solidFill>
                  <a:schemeClr val="dk2"/>
                </a:solidFill>
              </a:defRPr>
            </a:lvl4pPr>
            <a:lvl5pPr lvl="4" algn="ctr" rtl="0">
              <a:spcBef>
                <a:spcPts val="0"/>
              </a:spcBef>
              <a:buNone/>
              <a:defRPr sz="1000" b="1">
                <a:solidFill>
                  <a:schemeClr val="dk2"/>
                </a:solidFill>
              </a:defRPr>
            </a:lvl5pPr>
            <a:lvl6pPr lvl="5" algn="ctr" rtl="0">
              <a:spcBef>
                <a:spcPts val="0"/>
              </a:spcBef>
              <a:buNone/>
              <a:defRPr sz="1000" b="1">
                <a:solidFill>
                  <a:schemeClr val="dk2"/>
                </a:solidFill>
              </a:defRPr>
            </a:lvl6pPr>
            <a:lvl7pPr lvl="6" algn="ctr" rtl="0">
              <a:spcBef>
                <a:spcPts val="0"/>
              </a:spcBef>
              <a:buNone/>
              <a:defRPr sz="1000" b="1">
                <a:solidFill>
                  <a:schemeClr val="dk2"/>
                </a:solidFill>
              </a:defRPr>
            </a:lvl7pPr>
            <a:lvl8pPr lvl="7" algn="ctr" rtl="0">
              <a:spcBef>
                <a:spcPts val="0"/>
              </a:spcBef>
              <a:buNone/>
              <a:defRPr sz="1000" b="1">
                <a:solidFill>
                  <a:schemeClr val="dk2"/>
                </a:solidFill>
              </a:defRPr>
            </a:lvl8pPr>
            <a:lvl9pPr lvl="8" algn="ctr" rtl="0">
              <a:spcBef>
                <a:spcPts val="0"/>
              </a:spcBef>
              <a:buNone/>
              <a:defRPr sz="1000" b="1">
                <a:solidFill>
                  <a:schemeClr val="dk2"/>
                </a:solidFill>
              </a:defRPr>
            </a:lvl9pPr>
          </a:lstStyle>
          <a:p>
            <a:endParaRPr/>
          </a:p>
        </p:txBody>
      </p:sp>
      <p:sp>
        <p:nvSpPr>
          <p:cNvPr id="73" name="Shape 73"/>
          <p:cNvSpPr txBox="1">
            <a:spLocks noGrp="1"/>
          </p:cNvSpPr>
          <p:nvPr>
            <p:ph type="title" idx="3"/>
          </p:nvPr>
        </p:nvSpPr>
        <p:spPr>
          <a:xfrm>
            <a:off x="494675" y="3385666"/>
            <a:ext cx="3572399" cy="616799"/>
          </a:xfrm>
          <a:prstGeom prst="rect">
            <a:avLst/>
          </a:prstGeom>
        </p:spPr>
        <p:txBody>
          <a:bodyPr lIns="91425" tIns="91425" rIns="91425" bIns="91425"/>
          <a:lstStyle>
            <a:lvl1pPr lvl="0" algn="ctr" rtl="0">
              <a:lnSpc>
                <a:spcPct val="120000"/>
              </a:lnSpc>
              <a:spcBef>
                <a:spcPts val="0"/>
              </a:spcBef>
              <a:buNone/>
              <a:defRPr sz="2500" b="0" i="0">
                <a:solidFill>
                  <a:srgbClr val="000000"/>
                </a:solidFill>
                <a:latin typeface="Guardian TextEgyp Ofc Regular" charset="0"/>
                <a:ea typeface="Guardian TextEgyp Ofc Regular" charset="0"/>
                <a:cs typeface="Guardian TextEgyp Ofc Regular" charset="0"/>
                <a:sym typeface="Merriweather"/>
              </a:defRPr>
            </a:lvl1pPr>
            <a:lvl2pPr lvl="1" algn="ctr" rtl="0">
              <a:lnSpc>
                <a:spcPct val="120000"/>
              </a:lnSpc>
              <a:spcBef>
                <a:spcPts val="0"/>
              </a:spcBef>
              <a:buNone/>
              <a:defRPr sz="2500">
                <a:latin typeface="Merriweather"/>
                <a:ea typeface="Merriweather"/>
                <a:cs typeface="Merriweather"/>
                <a:sym typeface="Merriweather"/>
              </a:defRPr>
            </a:lvl2pPr>
            <a:lvl3pPr lvl="2" algn="ctr" rtl="0">
              <a:lnSpc>
                <a:spcPct val="120000"/>
              </a:lnSpc>
              <a:spcBef>
                <a:spcPts val="0"/>
              </a:spcBef>
              <a:buNone/>
              <a:defRPr sz="2500">
                <a:latin typeface="Merriweather"/>
                <a:ea typeface="Merriweather"/>
                <a:cs typeface="Merriweather"/>
                <a:sym typeface="Merriweather"/>
              </a:defRPr>
            </a:lvl3pPr>
            <a:lvl4pPr lvl="3" algn="ctr" rtl="0">
              <a:lnSpc>
                <a:spcPct val="120000"/>
              </a:lnSpc>
              <a:spcBef>
                <a:spcPts val="0"/>
              </a:spcBef>
              <a:buNone/>
              <a:defRPr sz="2500">
                <a:latin typeface="Merriweather"/>
                <a:ea typeface="Merriweather"/>
                <a:cs typeface="Merriweather"/>
                <a:sym typeface="Merriweather"/>
              </a:defRPr>
            </a:lvl4pPr>
            <a:lvl5pPr lvl="4" algn="ctr" rtl="0">
              <a:lnSpc>
                <a:spcPct val="120000"/>
              </a:lnSpc>
              <a:spcBef>
                <a:spcPts val="0"/>
              </a:spcBef>
              <a:buNone/>
              <a:defRPr sz="2500">
                <a:latin typeface="Merriweather"/>
                <a:ea typeface="Merriweather"/>
                <a:cs typeface="Merriweather"/>
                <a:sym typeface="Merriweather"/>
              </a:defRPr>
            </a:lvl5pPr>
            <a:lvl6pPr lvl="5" algn="ctr" rtl="0">
              <a:lnSpc>
                <a:spcPct val="120000"/>
              </a:lnSpc>
              <a:spcBef>
                <a:spcPts val="0"/>
              </a:spcBef>
              <a:buNone/>
              <a:defRPr sz="2500">
                <a:latin typeface="Merriweather"/>
                <a:ea typeface="Merriweather"/>
                <a:cs typeface="Merriweather"/>
                <a:sym typeface="Merriweather"/>
              </a:defRPr>
            </a:lvl6pPr>
            <a:lvl7pPr lvl="6" algn="ctr" rtl="0">
              <a:lnSpc>
                <a:spcPct val="120000"/>
              </a:lnSpc>
              <a:spcBef>
                <a:spcPts val="0"/>
              </a:spcBef>
              <a:buNone/>
              <a:defRPr sz="2500">
                <a:latin typeface="Merriweather"/>
                <a:ea typeface="Merriweather"/>
                <a:cs typeface="Merriweather"/>
                <a:sym typeface="Merriweather"/>
              </a:defRPr>
            </a:lvl7pPr>
            <a:lvl8pPr lvl="7" algn="ctr" rtl="0">
              <a:lnSpc>
                <a:spcPct val="120000"/>
              </a:lnSpc>
              <a:spcBef>
                <a:spcPts val="0"/>
              </a:spcBef>
              <a:buNone/>
              <a:defRPr sz="2500">
                <a:latin typeface="Merriweather"/>
                <a:ea typeface="Merriweather"/>
                <a:cs typeface="Merriweather"/>
                <a:sym typeface="Merriweather"/>
              </a:defRPr>
            </a:lvl8pPr>
            <a:lvl9pPr lvl="8" algn="ctr" rtl="0">
              <a:lnSpc>
                <a:spcPct val="120000"/>
              </a:lnSpc>
              <a:spcBef>
                <a:spcPts val="0"/>
              </a:spcBef>
              <a:buNone/>
              <a:defRPr sz="2500">
                <a:latin typeface="Merriweather"/>
                <a:ea typeface="Merriweather"/>
                <a:cs typeface="Merriweather"/>
                <a:sym typeface="Merriweather"/>
              </a:defRPr>
            </a:lvl9pPr>
          </a:lstStyle>
          <a:p>
            <a:endParaRPr dirty="0"/>
          </a:p>
        </p:txBody>
      </p:sp>
      <p:sp>
        <p:nvSpPr>
          <p:cNvPr id="74" name="Shape 74"/>
          <p:cNvSpPr txBox="1">
            <a:spLocks noGrp="1"/>
          </p:cNvSpPr>
          <p:nvPr>
            <p:ph type="title" idx="4"/>
          </p:nvPr>
        </p:nvSpPr>
        <p:spPr>
          <a:xfrm>
            <a:off x="5059875" y="3385666"/>
            <a:ext cx="3572399" cy="616799"/>
          </a:xfrm>
          <a:prstGeom prst="rect">
            <a:avLst/>
          </a:prstGeom>
        </p:spPr>
        <p:txBody>
          <a:bodyPr lIns="91425" tIns="91425" rIns="91425" bIns="91425"/>
          <a:lstStyle>
            <a:lvl1pPr lvl="0" algn="ctr" rtl="0">
              <a:lnSpc>
                <a:spcPct val="120000"/>
              </a:lnSpc>
              <a:spcBef>
                <a:spcPts val="0"/>
              </a:spcBef>
              <a:buNone/>
              <a:defRPr sz="2500" b="0" i="0">
                <a:solidFill>
                  <a:srgbClr val="F45800"/>
                </a:solidFill>
                <a:latin typeface="Guardian TextEgyp Ofc Regular" charset="0"/>
                <a:ea typeface="Guardian TextEgyp Ofc Regular" charset="0"/>
                <a:cs typeface="Guardian TextEgyp Ofc Regular" charset="0"/>
                <a:sym typeface="Merriweather"/>
              </a:defRPr>
            </a:lvl1pPr>
            <a:lvl2pPr lvl="1" algn="ctr" rtl="0">
              <a:lnSpc>
                <a:spcPct val="120000"/>
              </a:lnSpc>
              <a:spcBef>
                <a:spcPts val="0"/>
              </a:spcBef>
              <a:buNone/>
              <a:defRPr sz="2500">
                <a:solidFill>
                  <a:schemeClr val="dk2"/>
                </a:solidFill>
                <a:latin typeface="Merriweather"/>
                <a:ea typeface="Merriweather"/>
                <a:cs typeface="Merriweather"/>
                <a:sym typeface="Merriweather"/>
              </a:defRPr>
            </a:lvl2pPr>
            <a:lvl3pPr lvl="2" algn="ctr" rtl="0">
              <a:lnSpc>
                <a:spcPct val="120000"/>
              </a:lnSpc>
              <a:spcBef>
                <a:spcPts val="0"/>
              </a:spcBef>
              <a:buNone/>
              <a:defRPr sz="2500">
                <a:solidFill>
                  <a:schemeClr val="dk2"/>
                </a:solidFill>
                <a:latin typeface="Merriweather"/>
                <a:ea typeface="Merriweather"/>
                <a:cs typeface="Merriweather"/>
                <a:sym typeface="Merriweather"/>
              </a:defRPr>
            </a:lvl3pPr>
            <a:lvl4pPr lvl="3" algn="ctr" rtl="0">
              <a:lnSpc>
                <a:spcPct val="120000"/>
              </a:lnSpc>
              <a:spcBef>
                <a:spcPts val="0"/>
              </a:spcBef>
              <a:buNone/>
              <a:defRPr sz="2500">
                <a:solidFill>
                  <a:schemeClr val="dk2"/>
                </a:solidFill>
                <a:latin typeface="Merriweather"/>
                <a:ea typeface="Merriweather"/>
                <a:cs typeface="Merriweather"/>
                <a:sym typeface="Merriweather"/>
              </a:defRPr>
            </a:lvl4pPr>
            <a:lvl5pPr lvl="4" algn="ctr" rtl="0">
              <a:lnSpc>
                <a:spcPct val="120000"/>
              </a:lnSpc>
              <a:spcBef>
                <a:spcPts val="0"/>
              </a:spcBef>
              <a:buNone/>
              <a:defRPr sz="2500">
                <a:solidFill>
                  <a:schemeClr val="dk2"/>
                </a:solidFill>
                <a:latin typeface="Merriweather"/>
                <a:ea typeface="Merriweather"/>
                <a:cs typeface="Merriweather"/>
                <a:sym typeface="Merriweather"/>
              </a:defRPr>
            </a:lvl5pPr>
            <a:lvl6pPr lvl="5" algn="ctr" rtl="0">
              <a:lnSpc>
                <a:spcPct val="120000"/>
              </a:lnSpc>
              <a:spcBef>
                <a:spcPts val="0"/>
              </a:spcBef>
              <a:buNone/>
              <a:defRPr sz="2500">
                <a:solidFill>
                  <a:schemeClr val="dk2"/>
                </a:solidFill>
                <a:latin typeface="Merriweather"/>
                <a:ea typeface="Merriweather"/>
                <a:cs typeface="Merriweather"/>
                <a:sym typeface="Merriweather"/>
              </a:defRPr>
            </a:lvl6pPr>
            <a:lvl7pPr lvl="6" algn="ctr" rtl="0">
              <a:lnSpc>
                <a:spcPct val="120000"/>
              </a:lnSpc>
              <a:spcBef>
                <a:spcPts val="0"/>
              </a:spcBef>
              <a:buNone/>
              <a:defRPr sz="2500">
                <a:solidFill>
                  <a:schemeClr val="dk2"/>
                </a:solidFill>
                <a:latin typeface="Merriweather"/>
                <a:ea typeface="Merriweather"/>
                <a:cs typeface="Merriweather"/>
                <a:sym typeface="Merriweather"/>
              </a:defRPr>
            </a:lvl7pPr>
            <a:lvl8pPr lvl="7" algn="ctr" rtl="0">
              <a:lnSpc>
                <a:spcPct val="120000"/>
              </a:lnSpc>
              <a:spcBef>
                <a:spcPts val="0"/>
              </a:spcBef>
              <a:buNone/>
              <a:defRPr sz="2500">
                <a:solidFill>
                  <a:schemeClr val="dk2"/>
                </a:solidFill>
                <a:latin typeface="Merriweather"/>
                <a:ea typeface="Merriweather"/>
                <a:cs typeface="Merriweather"/>
                <a:sym typeface="Merriweather"/>
              </a:defRPr>
            </a:lvl8pPr>
            <a:lvl9pPr lvl="8" algn="ctr" rtl="0">
              <a:lnSpc>
                <a:spcPct val="120000"/>
              </a:lnSpc>
              <a:spcBef>
                <a:spcPts val="0"/>
              </a:spcBef>
              <a:buNone/>
              <a:defRPr sz="2500">
                <a:solidFill>
                  <a:schemeClr val="dk2"/>
                </a:solidFill>
                <a:latin typeface="Merriweather"/>
                <a:ea typeface="Merriweather"/>
                <a:cs typeface="Merriweather"/>
                <a:sym typeface="Merriweather"/>
              </a:defRPr>
            </a:lvl9pPr>
          </a:lstStyle>
          <a:p>
            <a:endParaRPr dirty="0"/>
          </a:p>
        </p:txBody>
      </p:sp>
      <p:sp>
        <p:nvSpPr>
          <p:cNvPr id="7" name="Shape 75"/>
          <p:cNvSpPr txBox="1">
            <a:spLocks noGrp="1"/>
          </p:cNvSpPr>
          <p:nvPr>
            <p:ph type="sldNum" idx="10"/>
          </p:nvPr>
        </p:nvSpPr>
        <p:spPr>
          <a:xfrm>
            <a:off x="4403725" y="6403975"/>
            <a:ext cx="336550" cy="219075"/>
          </a:xfrm>
        </p:spPr>
        <p:txBody>
          <a:bodyPr lIns="57550" tIns="28775" rIns="57550" bIns="28775">
            <a:noAutofit/>
          </a:bodyPr>
          <a:lstStyle>
            <a:lvl1pPr algn="ctr">
              <a:lnSpc>
                <a:spcPct val="120000"/>
              </a:lnSpc>
              <a:spcBef>
                <a:spcPts val="0"/>
              </a:spcBef>
              <a:spcAft>
                <a:spcPts val="0"/>
              </a:spcAft>
              <a:buClr>
                <a:schemeClr val="dk1"/>
              </a:buClr>
              <a:buSzPct val="25000"/>
              <a:buFont typeface="Arial"/>
              <a:buNone/>
              <a:defRPr sz="800">
                <a:latin typeface="Arial"/>
                <a:ea typeface="Arial"/>
                <a:cs typeface="Arial"/>
                <a:sym typeface="Arial"/>
              </a:defRPr>
            </a:lvl1pPr>
          </a:lstStyle>
          <a:p>
            <a:pPr>
              <a:defRPr/>
            </a:pPr>
            <a:fld id="{B412C824-8E61-425C-8CE9-F87A5955C49A}" type="slidenum">
              <a:rPr lang="en"/>
              <a:pPr>
                <a:defRPr/>
              </a:pPr>
              <a:t>‹#›</a:t>
            </a:fld>
            <a:endParaRPr lang="en"/>
          </a:p>
        </p:txBody>
      </p:sp>
    </p:spTree>
    <p:extLst>
      <p:ext uri="{BB962C8B-B14F-4D97-AF65-F5344CB8AC3E}">
        <p14:creationId xmlns:p14="http://schemas.microsoft.com/office/powerpoint/2010/main" val="3255277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ubtitle">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75" y="473733"/>
            <a:ext cx="9144000" cy="969300"/>
          </a:xfrm>
          <a:prstGeom prst="rect">
            <a:avLst/>
          </a:prstGeom>
        </p:spPr>
        <p:txBody>
          <a:bodyPr lIns="91425" tIns="91425" rIns="91425" bIns="91425"/>
          <a:lstStyle>
            <a:lvl1pPr lvl="0" algn="ctr" rtl="0">
              <a:spcBef>
                <a:spcPts val="0"/>
              </a:spcBef>
              <a:buNone/>
              <a:defRPr sz="3000" b="0" i="0">
                <a:solidFill>
                  <a:srgbClr val="F56400"/>
                </a:solidFill>
                <a:latin typeface="Guardian TextEgyp Ofc Regular" charset="0"/>
                <a:ea typeface="Guardian TextEgyp Ofc Regular" charset="0"/>
                <a:cs typeface="Guardian TextEgyp Ofc Regular" charset="0"/>
                <a:sym typeface="Merriweather"/>
              </a:defRPr>
            </a:lvl1pPr>
            <a:lvl2pPr lvl="1" algn="ctr" rtl="0">
              <a:spcBef>
                <a:spcPts val="0"/>
              </a:spcBef>
              <a:buNone/>
              <a:defRPr/>
            </a:lvl2pPr>
            <a:lvl3pPr lvl="2" algn="ctr" rtl="0">
              <a:spcBef>
                <a:spcPts val="0"/>
              </a:spcBef>
              <a:buNone/>
              <a:defRPr/>
            </a:lvl3pPr>
            <a:lvl4pPr lvl="3" algn="ctr" rtl="0">
              <a:spcBef>
                <a:spcPts val="0"/>
              </a:spcBef>
              <a:buNone/>
              <a:defRPr/>
            </a:lvl4pPr>
            <a:lvl5pPr lvl="4" algn="ctr" rtl="0">
              <a:spcBef>
                <a:spcPts val="0"/>
              </a:spcBef>
              <a:buNone/>
              <a:defRPr/>
            </a:lvl5pPr>
            <a:lvl6pPr lvl="5" algn="ctr" rtl="0">
              <a:spcBef>
                <a:spcPts val="0"/>
              </a:spcBef>
              <a:buNone/>
              <a:defRPr/>
            </a:lvl6pPr>
            <a:lvl7pPr lvl="6" algn="ctr" rtl="0">
              <a:spcBef>
                <a:spcPts val="0"/>
              </a:spcBef>
              <a:buNone/>
              <a:defRPr/>
            </a:lvl7pPr>
            <a:lvl8pPr lvl="7" algn="ctr" rtl="0">
              <a:spcBef>
                <a:spcPts val="0"/>
              </a:spcBef>
              <a:buNone/>
              <a:defRPr/>
            </a:lvl8pPr>
            <a:lvl9pPr lvl="8" algn="ctr" rtl="0">
              <a:spcBef>
                <a:spcPts val="0"/>
              </a:spcBef>
              <a:buNone/>
              <a:defRPr/>
            </a:lvl9pPr>
          </a:lstStyle>
          <a:p>
            <a:endParaRPr dirty="0"/>
          </a:p>
        </p:txBody>
      </p:sp>
      <p:sp>
        <p:nvSpPr>
          <p:cNvPr id="402" name="Shape 402"/>
          <p:cNvSpPr txBox="1">
            <a:spLocks noGrp="1"/>
          </p:cNvSpPr>
          <p:nvPr>
            <p:ph type="title" idx="2"/>
          </p:nvPr>
        </p:nvSpPr>
        <p:spPr>
          <a:xfrm>
            <a:off x="0" y="1431000"/>
            <a:ext cx="9144000" cy="4149300"/>
          </a:xfrm>
          <a:prstGeom prst="rect">
            <a:avLst/>
          </a:prstGeom>
        </p:spPr>
        <p:txBody>
          <a:bodyPr lIns="91425" tIns="91425" rIns="91425" bIns="91425" anchor="t"/>
          <a:lstStyle>
            <a:lvl1pPr lvl="0" algn="ctr" rtl="0">
              <a:spcBef>
                <a:spcPts val="0"/>
              </a:spcBef>
              <a:buNone/>
              <a:defRPr sz="1400" b="1">
                <a:solidFill>
                  <a:srgbClr val="000000"/>
                </a:solidFill>
                <a:latin typeface="Arial"/>
                <a:ea typeface="Arial"/>
                <a:cs typeface="Arial"/>
                <a:sym typeface="Arial"/>
              </a:defRPr>
            </a:lvl1pPr>
            <a:lvl2pPr lvl="1" algn="ctr" rtl="0">
              <a:spcBef>
                <a:spcPts val="0"/>
              </a:spcBef>
              <a:buNone/>
              <a:defRPr sz="1400" b="1"/>
            </a:lvl2pPr>
            <a:lvl3pPr lvl="2" algn="ctr" rtl="0">
              <a:spcBef>
                <a:spcPts val="0"/>
              </a:spcBef>
              <a:buNone/>
              <a:defRPr sz="1400" b="1"/>
            </a:lvl3pPr>
            <a:lvl4pPr lvl="3" algn="ctr" rtl="0">
              <a:spcBef>
                <a:spcPts val="0"/>
              </a:spcBef>
              <a:buNone/>
              <a:defRPr sz="1400" b="1"/>
            </a:lvl4pPr>
            <a:lvl5pPr lvl="4" algn="ctr" rtl="0">
              <a:spcBef>
                <a:spcPts val="0"/>
              </a:spcBef>
              <a:buNone/>
              <a:defRPr sz="1400" b="1"/>
            </a:lvl5pPr>
            <a:lvl6pPr lvl="5" algn="ctr" rtl="0">
              <a:spcBef>
                <a:spcPts val="0"/>
              </a:spcBef>
              <a:buNone/>
              <a:defRPr sz="1400" b="1"/>
            </a:lvl6pPr>
            <a:lvl7pPr lvl="6" algn="ctr" rtl="0">
              <a:spcBef>
                <a:spcPts val="0"/>
              </a:spcBef>
              <a:buNone/>
              <a:defRPr sz="1400" b="1"/>
            </a:lvl7pPr>
            <a:lvl8pPr lvl="7" algn="ctr" rtl="0">
              <a:spcBef>
                <a:spcPts val="0"/>
              </a:spcBef>
              <a:buNone/>
              <a:defRPr sz="1400" b="1"/>
            </a:lvl8pPr>
            <a:lvl9pPr lvl="8" algn="ctr" rtl="0">
              <a:spcBef>
                <a:spcPts val="0"/>
              </a:spcBef>
              <a:buNone/>
              <a:defRPr sz="1400" b="1"/>
            </a:lvl9pPr>
          </a:lstStyle>
          <a:p>
            <a:endParaRPr/>
          </a:p>
        </p:txBody>
      </p:sp>
      <p:sp>
        <p:nvSpPr>
          <p:cNvPr id="4" name="Shape 403"/>
          <p:cNvSpPr txBox="1">
            <a:spLocks noGrp="1"/>
          </p:cNvSpPr>
          <p:nvPr>
            <p:ph type="sldNum" idx="10"/>
          </p:nvPr>
        </p:nvSpPr>
        <p:spPr>
          <a:xfrm>
            <a:off x="4403725" y="6403975"/>
            <a:ext cx="336550" cy="219075"/>
          </a:xfrm>
        </p:spPr>
        <p:txBody>
          <a:bodyPr lIns="57550" tIns="28775" rIns="57550" bIns="28775">
            <a:noAutofit/>
          </a:bodyPr>
          <a:lstStyle>
            <a:lvl1pPr algn="ctr">
              <a:lnSpc>
                <a:spcPct val="120000"/>
              </a:lnSpc>
              <a:spcBef>
                <a:spcPts val="0"/>
              </a:spcBef>
              <a:spcAft>
                <a:spcPts val="0"/>
              </a:spcAft>
              <a:buClr>
                <a:schemeClr val="dk1"/>
              </a:buClr>
              <a:buSzPct val="25000"/>
              <a:buFont typeface="Arial"/>
              <a:buNone/>
              <a:defRPr sz="800">
                <a:latin typeface="Arial"/>
                <a:ea typeface="Arial"/>
                <a:cs typeface="Arial"/>
                <a:sym typeface="Arial"/>
              </a:defRPr>
            </a:lvl1pPr>
          </a:lstStyle>
          <a:p>
            <a:pPr>
              <a:defRPr/>
            </a:pPr>
            <a:fld id="{E154B5D0-B5EC-439A-8BD6-5FF21D8D756F}" type="slidenum">
              <a:rPr lang="en"/>
              <a:pPr>
                <a:defRPr/>
              </a:pPr>
              <a:t>‹#›</a:t>
            </a:fld>
            <a:endParaRPr lang="en"/>
          </a:p>
        </p:txBody>
      </p:sp>
    </p:spTree>
    <p:extLst>
      <p:ext uri="{BB962C8B-B14F-4D97-AF65-F5344CB8AC3E}">
        <p14:creationId xmlns:p14="http://schemas.microsoft.com/office/powerpoint/2010/main" val="1378292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Blank 1">
    <p:bg>
      <p:bgPr>
        <a:solidFill>
          <a:srgbClr val="FFFFFF"/>
        </a:solidFill>
        <a:effectLst/>
      </p:bgPr>
    </p:bg>
    <p:spTree>
      <p:nvGrpSpPr>
        <p:cNvPr id="1" name="Shape 424"/>
        <p:cNvGrpSpPr/>
        <p:nvPr/>
      </p:nvGrpSpPr>
      <p:grpSpPr>
        <a:xfrm>
          <a:off x="0" y="0"/>
          <a:ext cx="0" cy="0"/>
          <a:chOff x="0" y="0"/>
          <a:chExt cx="0" cy="0"/>
        </a:xfrm>
      </p:grpSpPr>
      <p:sp>
        <p:nvSpPr>
          <p:cNvPr id="2" name="Shape 425"/>
          <p:cNvSpPr txBox="1">
            <a:spLocks noGrp="1"/>
          </p:cNvSpPr>
          <p:nvPr>
            <p:ph type="sldNum" idx="10"/>
          </p:nvPr>
        </p:nvSpPr>
        <p:spPr>
          <a:xfrm>
            <a:off x="4403725" y="6403975"/>
            <a:ext cx="336550" cy="219075"/>
          </a:xfrm>
        </p:spPr>
        <p:txBody>
          <a:bodyPr lIns="57550" tIns="28775" rIns="57550" bIns="28775">
            <a:noAutofit/>
          </a:bodyPr>
          <a:lstStyle>
            <a:lvl1pPr algn="ctr">
              <a:lnSpc>
                <a:spcPct val="120000"/>
              </a:lnSpc>
              <a:spcBef>
                <a:spcPts val="0"/>
              </a:spcBef>
              <a:spcAft>
                <a:spcPts val="0"/>
              </a:spcAft>
              <a:buClr>
                <a:schemeClr val="dk1"/>
              </a:buClr>
              <a:buSzPct val="25000"/>
              <a:buFont typeface="Arial"/>
              <a:buNone/>
              <a:defRPr sz="800">
                <a:latin typeface="Arial"/>
                <a:ea typeface="Arial"/>
                <a:cs typeface="Arial"/>
                <a:sym typeface="Arial"/>
              </a:defRPr>
            </a:lvl1pPr>
          </a:lstStyle>
          <a:p>
            <a:pPr>
              <a:defRPr/>
            </a:pPr>
            <a:fld id="{645A0789-FCE8-4546-8D76-3F7B2A2C70FF}" type="slidenum">
              <a:rPr lang="en"/>
              <a:pPr>
                <a:defRPr/>
              </a:pPr>
              <a:t>‹#›</a:t>
            </a:fld>
            <a:endParaRPr lang="en"/>
          </a:p>
        </p:txBody>
      </p:sp>
    </p:spTree>
    <p:extLst>
      <p:ext uri="{BB962C8B-B14F-4D97-AF65-F5344CB8AC3E}">
        <p14:creationId xmlns:p14="http://schemas.microsoft.com/office/powerpoint/2010/main" val="2698230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ectionTitleMarigold">
    <p:bg>
      <p:bgPr>
        <a:solidFill>
          <a:srgbClr val="F47721"/>
        </a:solid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0" y="2327600"/>
            <a:ext cx="9144000" cy="2202900"/>
          </a:xfrm>
          <a:prstGeom prst="rect">
            <a:avLst/>
          </a:prstGeom>
        </p:spPr>
        <p:txBody>
          <a:bodyPr lIns="91425" tIns="91425" rIns="91425" bIns="91425"/>
          <a:lstStyle>
            <a:lvl1pPr lvl="0" algn="ctr" rtl="0">
              <a:lnSpc>
                <a:spcPct val="100000"/>
              </a:lnSpc>
              <a:spcBef>
                <a:spcPts val="0"/>
              </a:spcBef>
              <a:buNone/>
              <a:defRPr sz="3600" b="0" i="0">
                <a:solidFill>
                  <a:schemeClr val="lt1"/>
                </a:solidFill>
                <a:latin typeface="Guardian TextEgyp Ofc Regular" charset="0"/>
                <a:ea typeface="Guardian TextEgyp Ofc Regular" charset="0"/>
                <a:cs typeface="Guardian TextEgyp Ofc Regular" charset="0"/>
                <a:sym typeface="Merriweather"/>
              </a:defRPr>
            </a:lvl1pPr>
            <a:lvl2pPr lvl="1" algn="ctr" rtl="0">
              <a:lnSpc>
                <a:spcPct val="100000"/>
              </a:lnSpc>
              <a:spcBef>
                <a:spcPts val="0"/>
              </a:spcBef>
              <a:buNone/>
              <a:defRPr sz="3600">
                <a:solidFill>
                  <a:schemeClr val="lt1"/>
                </a:solidFill>
                <a:latin typeface="Merriweather"/>
                <a:ea typeface="Merriweather"/>
                <a:cs typeface="Merriweather"/>
                <a:sym typeface="Merriweather"/>
              </a:defRPr>
            </a:lvl2pPr>
            <a:lvl3pPr lvl="2" algn="ctr" rtl="0">
              <a:lnSpc>
                <a:spcPct val="100000"/>
              </a:lnSpc>
              <a:spcBef>
                <a:spcPts val="0"/>
              </a:spcBef>
              <a:buNone/>
              <a:defRPr sz="3600">
                <a:solidFill>
                  <a:schemeClr val="lt1"/>
                </a:solidFill>
                <a:latin typeface="Merriweather"/>
                <a:ea typeface="Merriweather"/>
                <a:cs typeface="Merriweather"/>
                <a:sym typeface="Merriweather"/>
              </a:defRPr>
            </a:lvl3pPr>
            <a:lvl4pPr lvl="3" algn="ctr" rtl="0">
              <a:lnSpc>
                <a:spcPct val="100000"/>
              </a:lnSpc>
              <a:spcBef>
                <a:spcPts val="0"/>
              </a:spcBef>
              <a:buNone/>
              <a:defRPr sz="3600">
                <a:solidFill>
                  <a:schemeClr val="lt1"/>
                </a:solidFill>
                <a:latin typeface="Merriweather"/>
                <a:ea typeface="Merriweather"/>
                <a:cs typeface="Merriweather"/>
                <a:sym typeface="Merriweather"/>
              </a:defRPr>
            </a:lvl4pPr>
            <a:lvl5pPr lvl="4" algn="ctr" rtl="0">
              <a:lnSpc>
                <a:spcPct val="100000"/>
              </a:lnSpc>
              <a:spcBef>
                <a:spcPts val="0"/>
              </a:spcBef>
              <a:buNone/>
              <a:defRPr sz="3600">
                <a:solidFill>
                  <a:schemeClr val="lt1"/>
                </a:solidFill>
                <a:latin typeface="Merriweather"/>
                <a:ea typeface="Merriweather"/>
                <a:cs typeface="Merriweather"/>
                <a:sym typeface="Merriweather"/>
              </a:defRPr>
            </a:lvl5pPr>
            <a:lvl6pPr lvl="5" algn="ctr" rtl="0">
              <a:lnSpc>
                <a:spcPct val="100000"/>
              </a:lnSpc>
              <a:spcBef>
                <a:spcPts val="0"/>
              </a:spcBef>
              <a:buNone/>
              <a:defRPr sz="3600">
                <a:solidFill>
                  <a:schemeClr val="lt1"/>
                </a:solidFill>
                <a:latin typeface="Merriweather"/>
                <a:ea typeface="Merriweather"/>
                <a:cs typeface="Merriweather"/>
                <a:sym typeface="Merriweather"/>
              </a:defRPr>
            </a:lvl6pPr>
            <a:lvl7pPr lvl="6" algn="ctr" rtl="0">
              <a:lnSpc>
                <a:spcPct val="100000"/>
              </a:lnSpc>
              <a:spcBef>
                <a:spcPts val="0"/>
              </a:spcBef>
              <a:buNone/>
              <a:defRPr sz="3600">
                <a:solidFill>
                  <a:schemeClr val="lt1"/>
                </a:solidFill>
                <a:latin typeface="Merriweather"/>
                <a:ea typeface="Merriweather"/>
                <a:cs typeface="Merriweather"/>
                <a:sym typeface="Merriweather"/>
              </a:defRPr>
            </a:lvl7pPr>
            <a:lvl8pPr lvl="7" algn="ctr" rtl="0">
              <a:lnSpc>
                <a:spcPct val="100000"/>
              </a:lnSpc>
              <a:spcBef>
                <a:spcPts val="0"/>
              </a:spcBef>
              <a:buNone/>
              <a:defRPr sz="3600">
                <a:solidFill>
                  <a:schemeClr val="lt1"/>
                </a:solidFill>
                <a:latin typeface="Merriweather"/>
                <a:ea typeface="Merriweather"/>
                <a:cs typeface="Merriweather"/>
                <a:sym typeface="Merriweather"/>
              </a:defRPr>
            </a:lvl8pPr>
            <a:lvl9pPr lvl="8" algn="ctr" rtl="0">
              <a:lnSpc>
                <a:spcPct val="100000"/>
              </a:lnSpc>
              <a:spcBef>
                <a:spcPts val="0"/>
              </a:spcBef>
              <a:buNone/>
              <a:defRPr sz="3600">
                <a:solidFill>
                  <a:schemeClr val="lt1"/>
                </a:solidFill>
                <a:latin typeface="Merriweather"/>
                <a:ea typeface="Merriweather"/>
                <a:cs typeface="Merriweather"/>
                <a:sym typeface="Merriweather"/>
              </a:defRPr>
            </a:lvl9pPr>
          </a:lstStyle>
          <a:p>
            <a:endParaRPr dirty="0"/>
          </a:p>
        </p:txBody>
      </p:sp>
      <p:sp>
        <p:nvSpPr>
          <p:cNvPr id="45" name="Shape 45"/>
          <p:cNvSpPr txBox="1">
            <a:spLocks noGrp="1"/>
          </p:cNvSpPr>
          <p:nvPr>
            <p:ph type="title" idx="2"/>
          </p:nvPr>
        </p:nvSpPr>
        <p:spPr>
          <a:xfrm>
            <a:off x="0" y="1256933"/>
            <a:ext cx="9144000" cy="896100"/>
          </a:xfrm>
          <a:prstGeom prst="rect">
            <a:avLst/>
          </a:prstGeom>
        </p:spPr>
        <p:txBody>
          <a:bodyPr lIns="91425" tIns="91425" rIns="91425" bIns="91425"/>
          <a:lstStyle>
            <a:lvl1pPr lvl="0" algn="ctr" rtl="0">
              <a:spcBef>
                <a:spcPts val="0"/>
              </a:spcBef>
              <a:buNone/>
              <a:defRPr sz="1000" b="1">
                <a:solidFill>
                  <a:srgbClr val="000000"/>
                </a:solidFill>
                <a:latin typeface="Arial"/>
                <a:ea typeface="Arial"/>
                <a:cs typeface="Arial"/>
                <a:sym typeface="Arial"/>
              </a:defRPr>
            </a:lvl1pPr>
            <a:lvl2pPr lvl="1" algn="ctr" rtl="0">
              <a:spcBef>
                <a:spcPts val="0"/>
              </a:spcBef>
              <a:buNone/>
              <a:defRPr sz="1000" b="1"/>
            </a:lvl2pPr>
            <a:lvl3pPr lvl="2" algn="ctr" rtl="0">
              <a:spcBef>
                <a:spcPts val="0"/>
              </a:spcBef>
              <a:buNone/>
              <a:defRPr sz="1000" b="1"/>
            </a:lvl3pPr>
            <a:lvl4pPr lvl="3" algn="ctr" rtl="0">
              <a:spcBef>
                <a:spcPts val="0"/>
              </a:spcBef>
              <a:buNone/>
              <a:defRPr sz="1000" b="1"/>
            </a:lvl4pPr>
            <a:lvl5pPr lvl="4" algn="ctr" rtl="0">
              <a:spcBef>
                <a:spcPts val="0"/>
              </a:spcBef>
              <a:buNone/>
              <a:defRPr sz="1000" b="1"/>
            </a:lvl5pPr>
            <a:lvl6pPr lvl="5" algn="ctr" rtl="0">
              <a:spcBef>
                <a:spcPts val="0"/>
              </a:spcBef>
              <a:buNone/>
              <a:defRPr sz="1000" b="1"/>
            </a:lvl6pPr>
            <a:lvl7pPr lvl="6" algn="ctr" rtl="0">
              <a:spcBef>
                <a:spcPts val="0"/>
              </a:spcBef>
              <a:buNone/>
              <a:defRPr sz="1000" b="1"/>
            </a:lvl7pPr>
            <a:lvl8pPr lvl="7" algn="ctr" rtl="0">
              <a:spcBef>
                <a:spcPts val="0"/>
              </a:spcBef>
              <a:buNone/>
              <a:defRPr sz="1000" b="1"/>
            </a:lvl8pPr>
            <a:lvl9pPr lvl="8" algn="ctr" rtl="0">
              <a:spcBef>
                <a:spcPts val="0"/>
              </a:spcBef>
              <a:buNone/>
              <a:defRPr sz="1000" b="1"/>
            </a:lvl9pPr>
          </a:lstStyle>
          <a:p>
            <a:endParaRPr/>
          </a:p>
        </p:txBody>
      </p:sp>
      <p:sp>
        <p:nvSpPr>
          <p:cNvPr id="4" name="Shape 46"/>
          <p:cNvSpPr txBox="1">
            <a:spLocks noGrp="1"/>
          </p:cNvSpPr>
          <p:nvPr>
            <p:ph type="sldNum" idx="10"/>
          </p:nvPr>
        </p:nvSpPr>
        <p:spPr>
          <a:xfrm>
            <a:off x="4403725" y="6403975"/>
            <a:ext cx="336550" cy="219075"/>
          </a:xfrm>
        </p:spPr>
        <p:txBody>
          <a:bodyPr lIns="57550" tIns="28775" rIns="57550" bIns="28775">
            <a:noAutofit/>
          </a:bodyPr>
          <a:lstStyle>
            <a:lvl1pPr algn="ctr">
              <a:lnSpc>
                <a:spcPct val="120000"/>
              </a:lnSpc>
              <a:spcBef>
                <a:spcPts val="0"/>
              </a:spcBef>
              <a:spcAft>
                <a:spcPts val="0"/>
              </a:spcAft>
              <a:buClr>
                <a:schemeClr val="dk1"/>
              </a:buClr>
              <a:buSzPct val="25000"/>
              <a:buFont typeface="Arial"/>
              <a:buNone/>
              <a:defRPr sz="800">
                <a:latin typeface="Arial"/>
                <a:ea typeface="Arial"/>
                <a:cs typeface="Arial"/>
                <a:sym typeface="Arial"/>
              </a:defRPr>
            </a:lvl1pPr>
          </a:lstStyle>
          <a:p>
            <a:pPr>
              <a:defRPr/>
            </a:pPr>
            <a:fld id="{B094C5B3-D456-46C5-A927-C04FC843C2CC}" type="slidenum">
              <a:rPr lang="en"/>
              <a:pPr>
                <a:defRPr/>
              </a:pPr>
              <a:t>‹#›</a:t>
            </a:fld>
            <a:endParaRPr lang="en"/>
          </a:p>
        </p:txBody>
      </p:sp>
    </p:spTree>
    <p:extLst>
      <p:ext uri="{BB962C8B-B14F-4D97-AF65-F5344CB8AC3E}">
        <p14:creationId xmlns:p14="http://schemas.microsoft.com/office/powerpoint/2010/main" val="151482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7" name="Rectangle 6"/>
          <p:cNvSpPr>
            <a:spLocks noGrp="1" noChangeArrowheads="1"/>
          </p:cNvSpPr>
          <p:nvPr>
            <p:ph type="sldNum" sz="quarter" idx="12"/>
          </p:nvPr>
        </p:nvSpPr>
        <p:spPr>
          <a:ln/>
        </p:spPr>
        <p:txBody>
          <a:bodyPr/>
          <a:lstStyle>
            <a:lvl1pPr>
              <a:defRPr/>
            </a:lvl1pPr>
          </a:lstStyle>
          <a:p>
            <a:pPr>
              <a:defRPr/>
            </a:pPr>
            <a:fld id="{AF431623-2283-4A80-98A0-C95A4F76F549}" type="slidenum">
              <a:rPr lang="en-US" altLang="en-US"/>
              <a:pPr>
                <a:defRPr/>
              </a:pPr>
              <a:t>‹#›</a:t>
            </a:fld>
            <a:endParaRPr lang="en-US" altLang="en-US"/>
          </a:p>
        </p:txBody>
      </p:sp>
    </p:spTree>
    <p:extLst>
      <p:ext uri="{BB962C8B-B14F-4D97-AF65-F5344CB8AC3E}">
        <p14:creationId xmlns:p14="http://schemas.microsoft.com/office/powerpoint/2010/main" val="816479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Item Listing">
    <p:bg>
      <p:bgPr>
        <a:solidFill>
          <a:srgbClr val="FFFFFF"/>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523100" y="2849266"/>
            <a:ext cx="3800699" cy="835200"/>
          </a:xfrm>
          <a:prstGeom prst="rect">
            <a:avLst/>
          </a:prstGeom>
        </p:spPr>
        <p:txBody>
          <a:bodyPr lIns="91425" tIns="91425" rIns="91425" bIns="91425" anchor="b"/>
          <a:lstStyle>
            <a:lvl1pPr lvl="0" algn="ctr" rtl="0">
              <a:spcBef>
                <a:spcPts val="0"/>
              </a:spcBef>
              <a:buNone/>
              <a:defRPr sz="2500" b="0" i="0">
                <a:solidFill>
                  <a:srgbClr val="000000"/>
                </a:solidFill>
                <a:latin typeface="Guardian TextEgyp Ofc Regular" charset="0"/>
                <a:ea typeface="Guardian TextEgyp Ofc Regular" charset="0"/>
                <a:cs typeface="Guardian TextEgyp Ofc Regular" charset="0"/>
                <a:sym typeface="Merriweather"/>
              </a:defRPr>
            </a:lvl1pPr>
            <a:lvl2pPr lvl="1" algn="ctr" rtl="0">
              <a:spcBef>
                <a:spcPts val="0"/>
              </a:spcBef>
              <a:buNone/>
              <a:defRPr sz="2500">
                <a:latin typeface="Merriweather"/>
                <a:ea typeface="Merriweather"/>
                <a:cs typeface="Merriweather"/>
                <a:sym typeface="Merriweather"/>
              </a:defRPr>
            </a:lvl2pPr>
            <a:lvl3pPr lvl="2" algn="ctr" rtl="0">
              <a:spcBef>
                <a:spcPts val="0"/>
              </a:spcBef>
              <a:buNone/>
              <a:defRPr sz="2500">
                <a:latin typeface="Merriweather"/>
                <a:ea typeface="Merriweather"/>
                <a:cs typeface="Merriweather"/>
                <a:sym typeface="Merriweather"/>
              </a:defRPr>
            </a:lvl3pPr>
            <a:lvl4pPr lvl="3" algn="ctr" rtl="0">
              <a:spcBef>
                <a:spcPts val="0"/>
              </a:spcBef>
              <a:buNone/>
              <a:defRPr sz="2500">
                <a:latin typeface="Merriweather"/>
                <a:ea typeface="Merriweather"/>
                <a:cs typeface="Merriweather"/>
                <a:sym typeface="Merriweather"/>
              </a:defRPr>
            </a:lvl4pPr>
            <a:lvl5pPr lvl="4" algn="ctr" rtl="0">
              <a:spcBef>
                <a:spcPts val="0"/>
              </a:spcBef>
              <a:buNone/>
              <a:defRPr sz="2500">
                <a:latin typeface="Merriweather"/>
                <a:ea typeface="Merriweather"/>
                <a:cs typeface="Merriweather"/>
                <a:sym typeface="Merriweather"/>
              </a:defRPr>
            </a:lvl5pPr>
            <a:lvl6pPr lvl="5" algn="ctr" rtl="0">
              <a:spcBef>
                <a:spcPts val="0"/>
              </a:spcBef>
              <a:buNone/>
              <a:defRPr sz="2500">
                <a:latin typeface="Merriweather"/>
                <a:ea typeface="Merriweather"/>
                <a:cs typeface="Merriweather"/>
                <a:sym typeface="Merriweather"/>
              </a:defRPr>
            </a:lvl6pPr>
            <a:lvl7pPr lvl="6" algn="ctr" rtl="0">
              <a:spcBef>
                <a:spcPts val="0"/>
              </a:spcBef>
              <a:buNone/>
              <a:defRPr sz="2500">
                <a:latin typeface="Merriweather"/>
                <a:ea typeface="Merriweather"/>
                <a:cs typeface="Merriweather"/>
                <a:sym typeface="Merriweather"/>
              </a:defRPr>
            </a:lvl7pPr>
            <a:lvl8pPr lvl="7" algn="ctr" rtl="0">
              <a:spcBef>
                <a:spcPts val="0"/>
              </a:spcBef>
              <a:buNone/>
              <a:defRPr sz="2500">
                <a:latin typeface="Merriweather"/>
                <a:ea typeface="Merriweather"/>
                <a:cs typeface="Merriweather"/>
                <a:sym typeface="Merriweather"/>
              </a:defRPr>
            </a:lvl8pPr>
            <a:lvl9pPr lvl="8" algn="ctr">
              <a:spcBef>
                <a:spcPts val="0"/>
              </a:spcBef>
              <a:buNone/>
              <a:defRPr sz="2500">
                <a:latin typeface="Merriweather"/>
                <a:ea typeface="Merriweather"/>
                <a:cs typeface="Merriweather"/>
                <a:sym typeface="Merriweather"/>
              </a:defRPr>
            </a:lvl9pPr>
          </a:lstStyle>
          <a:p>
            <a:endParaRPr dirty="0"/>
          </a:p>
        </p:txBody>
      </p:sp>
      <p:sp>
        <p:nvSpPr>
          <p:cNvPr id="93" name="Shape 93"/>
          <p:cNvSpPr txBox="1">
            <a:spLocks noGrp="1"/>
          </p:cNvSpPr>
          <p:nvPr>
            <p:ph type="title" idx="2"/>
          </p:nvPr>
        </p:nvSpPr>
        <p:spPr>
          <a:xfrm>
            <a:off x="523100" y="3760600"/>
            <a:ext cx="3800699" cy="835200"/>
          </a:xfrm>
          <a:prstGeom prst="rect">
            <a:avLst/>
          </a:prstGeom>
        </p:spPr>
        <p:txBody>
          <a:bodyPr lIns="91425" tIns="91425" rIns="91425" bIns="91425" anchor="t"/>
          <a:lstStyle>
            <a:lvl1pPr lvl="0" algn="ctr" rtl="0">
              <a:lnSpc>
                <a:spcPct val="120000"/>
              </a:lnSpc>
              <a:spcBef>
                <a:spcPts val="0"/>
              </a:spcBef>
              <a:buNone/>
              <a:defRPr sz="1400" b="1">
                <a:solidFill>
                  <a:srgbClr val="000000"/>
                </a:solidFill>
                <a:latin typeface="Arial"/>
                <a:ea typeface="Arial"/>
                <a:cs typeface="Arial"/>
                <a:sym typeface="Arial"/>
              </a:defRPr>
            </a:lvl1pPr>
            <a:lvl2pPr lvl="1" algn="ctr" rtl="0">
              <a:lnSpc>
                <a:spcPct val="120000"/>
              </a:lnSpc>
              <a:spcBef>
                <a:spcPts val="0"/>
              </a:spcBef>
              <a:buNone/>
              <a:defRPr sz="1400" b="1"/>
            </a:lvl2pPr>
            <a:lvl3pPr lvl="2" algn="ctr" rtl="0">
              <a:lnSpc>
                <a:spcPct val="120000"/>
              </a:lnSpc>
              <a:spcBef>
                <a:spcPts val="0"/>
              </a:spcBef>
              <a:buNone/>
              <a:defRPr sz="1400" b="1"/>
            </a:lvl3pPr>
            <a:lvl4pPr lvl="3" algn="ctr" rtl="0">
              <a:lnSpc>
                <a:spcPct val="120000"/>
              </a:lnSpc>
              <a:spcBef>
                <a:spcPts val="0"/>
              </a:spcBef>
              <a:buNone/>
              <a:defRPr sz="1400" b="1"/>
            </a:lvl4pPr>
            <a:lvl5pPr lvl="4" algn="ctr" rtl="0">
              <a:lnSpc>
                <a:spcPct val="120000"/>
              </a:lnSpc>
              <a:spcBef>
                <a:spcPts val="0"/>
              </a:spcBef>
              <a:buNone/>
              <a:defRPr sz="1400" b="1"/>
            </a:lvl5pPr>
            <a:lvl6pPr lvl="5" algn="ctr" rtl="0">
              <a:lnSpc>
                <a:spcPct val="120000"/>
              </a:lnSpc>
              <a:spcBef>
                <a:spcPts val="0"/>
              </a:spcBef>
              <a:buNone/>
              <a:defRPr sz="1400" b="1"/>
            </a:lvl6pPr>
            <a:lvl7pPr lvl="6" algn="ctr" rtl="0">
              <a:lnSpc>
                <a:spcPct val="120000"/>
              </a:lnSpc>
              <a:spcBef>
                <a:spcPts val="0"/>
              </a:spcBef>
              <a:buNone/>
              <a:defRPr sz="1400" b="1"/>
            </a:lvl7pPr>
            <a:lvl8pPr lvl="7" algn="ctr" rtl="0">
              <a:lnSpc>
                <a:spcPct val="120000"/>
              </a:lnSpc>
              <a:spcBef>
                <a:spcPts val="0"/>
              </a:spcBef>
              <a:buNone/>
              <a:defRPr sz="1400" b="1"/>
            </a:lvl8pPr>
            <a:lvl9pPr lvl="8" algn="ctr" rtl="0">
              <a:lnSpc>
                <a:spcPct val="120000"/>
              </a:lnSpc>
              <a:spcBef>
                <a:spcPts val="0"/>
              </a:spcBef>
              <a:buNone/>
              <a:defRPr sz="1400" b="1"/>
            </a:lvl9pPr>
          </a:lstStyle>
          <a:p>
            <a:endParaRPr/>
          </a:p>
        </p:txBody>
      </p:sp>
      <p:sp>
        <p:nvSpPr>
          <p:cNvPr id="4" name="Shape 94"/>
          <p:cNvSpPr txBox="1">
            <a:spLocks noGrp="1"/>
          </p:cNvSpPr>
          <p:nvPr>
            <p:ph type="sldNum" idx="10"/>
          </p:nvPr>
        </p:nvSpPr>
        <p:spPr>
          <a:xfrm>
            <a:off x="4403725" y="6403975"/>
            <a:ext cx="336550" cy="219075"/>
          </a:xfrm>
        </p:spPr>
        <p:txBody>
          <a:bodyPr lIns="57550" tIns="28775" rIns="57550" bIns="28775">
            <a:noAutofit/>
          </a:bodyPr>
          <a:lstStyle>
            <a:lvl1pPr algn="ctr">
              <a:lnSpc>
                <a:spcPct val="120000"/>
              </a:lnSpc>
              <a:spcBef>
                <a:spcPts val="0"/>
              </a:spcBef>
              <a:spcAft>
                <a:spcPts val="0"/>
              </a:spcAft>
              <a:buClr>
                <a:schemeClr val="dk1"/>
              </a:buClr>
              <a:buSzPct val="25000"/>
              <a:buFont typeface="Arial"/>
              <a:buNone/>
              <a:defRPr sz="800">
                <a:latin typeface="Arial"/>
                <a:ea typeface="Arial"/>
                <a:cs typeface="Arial"/>
                <a:sym typeface="Arial"/>
              </a:defRPr>
            </a:lvl1pPr>
          </a:lstStyle>
          <a:p>
            <a:pPr>
              <a:defRPr/>
            </a:pPr>
            <a:fld id="{01A454F0-1DD8-46AA-81F3-7237DB8DD077}" type="slidenum">
              <a:rPr lang="en"/>
              <a:pPr>
                <a:defRPr/>
              </a:pPr>
              <a:t>‹#›</a:t>
            </a:fld>
            <a:endParaRPr lang="en"/>
          </a:p>
        </p:txBody>
      </p:sp>
    </p:spTree>
    <p:extLst>
      <p:ext uri="{BB962C8B-B14F-4D97-AF65-F5344CB8AC3E}">
        <p14:creationId xmlns:p14="http://schemas.microsoft.com/office/powerpoint/2010/main" val="3925331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General Bullet">
    <p:bg>
      <p:bgPr>
        <a:solidFill>
          <a:srgbClr val="FFFFFF"/>
        </a:solid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0" y="720100"/>
            <a:ext cx="9144000" cy="527099"/>
          </a:xfrm>
          <a:prstGeom prst="rect">
            <a:avLst/>
          </a:prstGeom>
          <a:noFill/>
          <a:ln>
            <a:noFill/>
          </a:ln>
        </p:spPr>
        <p:txBody>
          <a:bodyPr lIns="91425" tIns="91425" rIns="91425" bIns="91425"/>
          <a:lstStyle>
            <a:lvl1pPr marL="0" marR="0" lvl="0" indent="0" algn="ctr" rtl="0">
              <a:lnSpc>
                <a:spcPct val="100000"/>
              </a:lnSpc>
              <a:spcBef>
                <a:spcPts val="0"/>
              </a:spcBef>
              <a:spcAft>
                <a:spcPts val="0"/>
              </a:spcAft>
              <a:buClr>
                <a:srgbClr val="F56400"/>
              </a:buClr>
              <a:buSzPct val="100000"/>
              <a:buFont typeface="Merriweather"/>
              <a:buNone/>
              <a:defRPr sz="3000" b="0" i="0" u="none" strike="noStrike" cap="none">
                <a:solidFill>
                  <a:srgbClr val="F56400"/>
                </a:solidFill>
                <a:latin typeface="Guardian TextEgyp Ofc Regular" charset="0"/>
                <a:ea typeface="Guardian TextEgyp Ofc Regular" charset="0"/>
                <a:cs typeface="Guardian TextEgyp Ofc Regular" charset="0"/>
                <a:sym typeface="Merriweather"/>
              </a:defRPr>
            </a:lvl1pPr>
            <a:lvl2pPr marL="0" marR="0" lvl="1" indent="139700" algn="ctr" rtl="0">
              <a:lnSpc>
                <a:spcPct val="120000"/>
              </a:lnSpc>
              <a:spcBef>
                <a:spcPts val="2500"/>
              </a:spcBef>
              <a:spcAft>
                <a:spcPts val="0"/>
              </a:spcAft>
              <a:buClr>
                <a:srgbClr val="FFFFFF"/>
              </a:buClr>
              <a:buFont typeface="Arial"/>
              <a:buNone/>
              <a:defRPr sz="5000" b="0" i="0" u="none" strike="noStrike" cap="none">
                <a:solidFill>
                  <a:srgbClr val="FFFFFF"/>
                </a:solidFill>
                <a:latin typeface="Arial"/>
                <a:ea typeface="Arial"/>
                <a:cs typeface="Arial"/>
                <a:sym typeface="Arial"/>
              </a:defRPr>
            </a:lvl2pPr>
            <a:lvl3pPr marL="0" marR="0" lvl="2" indent="279400" algn="ctr" rtl="0">
              <a:lnSpc>
                <a:spcPct val="120000"/>
              </a:lnSpc>
              <a:spcBef>
                <a:spcPts val="2500"/>
              </a:spcBef>
              <a:spcAft>
                <a:spcPts val="0"/>
              </a:spcAft>
              <a:buClr>
                <a:srgbClr val="FFFFFF"/>
              </a:buClr>
              <a:buFont typeface="Arial"/>
              <a:buNone/>
              <a:defRPr sz="5000" b="0" i="0" u="none" strike="noStrike" cap="none">
                <a:solidFill>
                  <a:srgbClr val="FFFFFF"/>
                </a:solidFill>
                <a:latin typeface="Arial"/>
                <a:ea typeface="Arial"/>
                <a:cs typeface="Arial"/>
                <a:sym typeface="Arial"/>
              </a:defRPr>
            </a:lvl3pPr>
            <a:lvl4pPr marL="0" marR="0" lvl="3" indent="431800" algn="ctr" rtl="0">
              <a:lnSpc>
                <a:spcPct val="120000"/>
              </a:lnSpc>
              <a:spcBef>
                <a:spcPts val="2500"/>
              </a:spcBef>
              <a:spcAft>
                <a:spcPts val="0"/>
              </a:spcAft>
              <a:buClr>
                <a:srgbClr val="FFFFFF"/>
              </a:buClr>
              <a:buFont typeface="Arial"/>
              <a:buNone/>
              <a:defRPr sz="5000" b="0" i="0" u="none" strike="noStrike" cap="none">
                <a:solidFill>
                  <a:srgbClr val="FFFFFF"/>
                </a:solidFill>
                <a:latin typeface="Arial"/>
                <a:ea typeface="Arial"/>
                <a:cs typeface="Arial"/>
                <a:sym typeface="Arial"/>
              </a:defRPr>
            </a:lvl4pPr>
            <a:lvl5pPr marL="0" marR="0" lvl="4" indent="571500" algn="ctr" rtl="0">
              <a:lnSpc>
                <a:spcPct val="120000"/>
              </a:lnSpc>
              <a:spcBef>
                <a:spcPts val="2500"/>
              </a:spcBef>
              <a:spcAft>
                <a:spcPts val="0"/>
              </a:spcAft>
              <a:buClr>
                <a:srgbClr val="FFFFFF"/>
              </a:buClr>
              <a:buFont typeface="Arial"/>
              <a:buNone/>
              <a:defRPr sz="5000" b="0" i="0" u="none" strike="noStrike" cap="none">
                <a:solidFill>
                  <a:srgbClr val="FFFFFF"/>
                </a:solidFill>
                <a:latin typeface="Arial"/>
                <a:ea typeface="Arial"/>
                <a:cs typeface="Arial"/>
                <a:sym typeface="Arial"/>
              </a:defRPr>
            </a:lvl5pPr>
            <a:lvl6pPr marL="0" marR="0" lvl="5" indent="723900" algn="ctr" rtl="0">
              <a:lnSpc>
                <a:spcPct val="120000"/>
              </a:lnSpc>
              <a:spcBef>
                <a:spcPts val="2500"/>
              </a:spcBef>
              <a:spcAft>
                <a:spcPts val="0"/>
              </a:spcAft>
              <a:buClr>
                <a:srgbClr val="FFFFFF"/>
              </a:buClr>
              <a:buFont typeface="Arial"/>
              <a:buNone/>
              <a:defRPr sz="5000" b="0" i="0" u="none" strike="noStrike" cap="none">
                <a:solidFill>
                  <a:srgbClr val="FFFFFF"/>
                </a:solidFill>
                <a:latin typeface="Arial"/>
                <a:ea typeface="Arial"/>
                <a:cs typeface="Arial"/>
                <a:sym typeface="Arial"/>
              </a:defRPr>
            </a:lvl6pPr>
            <a:lvl7pPr marL="0" marR="0" lvl="6" indent="863600" algn="ctr" rtl="0">
              <a:lnSpc>
                <a:spcPct val="120000"/>
              </a:lnSpc>
              <a:spcBef>
                <a:spcPts val="2500"/>
              </a:spcBef>
              <a:spcAft>
                <a:spcPts val="0"/>
              </a:spcAft>
              <a:buClr>
                <a:srgbClr val="FFFFFF"/>
              </a:buClr>
              <a:buFont typeface="Arial"/>
              <a:buNone/>
              <a:defRPr sz="5000" b="0" i="0" u="none" strike="noStrike" cap="none">
                <a:solidFill>
                  <a:srgbClr val="FFFFFF"/>
                </a:solidFill>
                <a:latin typeface="Arial"/>
                <a:ea typeface="Arial"/>
                <a:cs typeface="Arial"/>
                <a:sym typeface="Arial"/>
              </a:defRPr>
            </a:lvl7pPr>
            <a:lvl8pPr marL="0" marR="0" lvl="7" indent="1003300" algn="ctr" rtl="0">
              <a:lnSpc>
                <a:spcPct val="120000"/>
              </a:lnSpc>
              <a:spcBef>
                <a:spcPts val="2500"/>
              </a:spcBef>
              <a:spcAft>
                <a:spcPts val="0"/>
              </a:spcAft>
              <a:buClr>
                <a:srgbClr val="FFFFFF"/>
              </a:buClr>
              <a:buFont typeface="Arial"/>
              <a:buNone/>
              <a:defRPr sz="5000" b="0" i="0" u="none" strike="noStrike" cap="none">
                <a:solidFill>
                  <a:srgbClr val="FFFFFF"/>
                </a:solidFill>
                <a:latin typeface="Arial"/>
                <a:ea typeface="Arial"/>
                <a:cs typeface="Arial"/>
                <a:sym typeface="Arial"/>
              </a:defRPr>
            </a:lvl8pPr>
            <a:lvl9pPr marL="0" marR="0" lvl="8" indent="1143000" algn="ctr" rtl="0">
              <a:lnSpc>
                <a:spcPct val="120000"/>
              </a:lnSpc>
              <a:spcBef>
                <a:spcPts val="2500"/>
              </a:spcBef>
              <a:spcAft>
                <a:spcPts val="0"/>
              </a:spcAft>
              <a:buClr>
                <a:srgbClr val="FFFFFF"/>
              </a:buClr>
              <a:buFont typeface="Arial"/>
              <a:buNone/>
              <a:defRPr sz="5000" b="0" i="0" u="none" strike="noStrike" cap="none">
                <a:solidFill>
                  <a:srgbClr val="FFFFFF"/>
                </a:solidFill>
                <a:latin typeface="Arial"/>
                <a:ea typeface="Arial"/>
                <a:cs typeface="Arial"/>
                <a:sym typeface="Arial"/>
              </a:defRPr>
            </a:lvl9pPr>
          </a:lstStyle>
          <a:p>
            <a:endParaRPr dirty="0"/>
          </a:p>
        </p:txBody>
      </p:sp>
      <p:sp>
        <p:nvSpPr>
          <p:cNvPr id="87" name="Shape 87"/>
          <p:cNvSpPr txBox="1">
            <a:spLocks noGrp="1"/>
          </p:cNvSpPr>
          <p:nvPr>
            <p:ph type="body" idx="1"/>
          </p:nvPr>
        </p:nvSpPr>
        <p:spPr>
          <a:xfrm>
            <a:off x="394950" y="1609866"/>
            <a:ext cx="8531699" cy="4419899"/>
          </a:xfrm>
          <a:prstGeom prst="rect">
            <a:avLst/>
          </a:prstGeom>
          <a:noFill/>
          <a:ln>
            <a:noFill/>
          </a:ln>
        </p:spPr>
        <p:txBody>
          <a:bodyPr lIns="91425" tIns="91425" rIns="91425" bIns="91425"/>
          <a:lstStyle>
            <a:lvl1pPr marL="190500" marR="0" lvl="0" indent="-127000" algn="l" rtl="0">
              <a:lnSpc>
                <a:spcPct val="120000"/>
              </a:lnSpc>
              <a:spcBef>
                <a:spcPts val="1600"/>
              </a:spcBef>
              <a:spcAft>
                <a:spcPts val="0"/>
              </a:spcAft>
              <a:buClr>
                <a:srgbClr val="000000"/>
              </a:buClr>
              <a:buSzPct val="100000"/>
              <a:buFont typeface="Arial"/>
              <a:buChar char="•"/>
              <a:defRPr sz="1200" b="1" i="0" u="none" strike="noStrike" cap="none">
                <a:solidFill>
                  <a:srgbClr val="000000"/>
                </a:solidFill>
                <a:latin typeface="Arial"/>
                <a:ea typeface="Arial"/>
                <a:cs typeface="Arial"/>
                <a:sym typeface="Arial"/>
              </a:defRPr>
            </a:lvl1pPr>
            <a:lvl2pPr marL="469900" marR="0" lvl="1" indent="-127000" algn="l" rtl="0">
              <a:lnSpc>
                <a:spcPct val="120000"/>
              </a:lnSpc>
              <a:spcBef>
                <a:spcPts val="1600"/>
              </a:spcBef>
              <a:spcAft>
                <a:spcPts val="0"/>
              </a:spcAft>
              <a:buClr>
                <a:srgbClr val="000000"/>
              </a:buClr>
              <a:buSzPct val="100000"/>
              <a:buFont typeface="Arial"/>
              <a:buChar char="-"/>
              <a:defRPr sz="1200" b="1" i="0" u="none" strike="noStrike" cap="none">
                <a:solidFill>
                  <a:srgbClr val="000000"/>
                </a:solidFill>
                <a:latin typeface="Arial"/>
                <a:ea typeface="Arial"/>
                <a:cs typeface="Arial"/>
                <a:sym typeface="Arial"/>
              </a:defRPr>
            </a:lvl2pPr>
            <a:lvl3pPr marL="749300" marR="0" lvl="2" indent="-127000" algn="l" rtl="0">
              <a:lnSpc>
                <a:spcPct val="120000"/>
              </a:lnSpc>
              <a:spcBef>
                <a:spcPts val="1600"/>
              </a:spcBef>
              <a:spcAft>
                <a:spcPts val="0"/>
              </a:spcAft>
              <a:buClr>
                <a:srgbClr val="000000"/>
              </a:buClr>
              <a:buSzPct val="100000"/>
              <a:buFont typeface="Arial"/>
              <a:buChar char="•"/>
              <a:defRPr sz="1200" b="1" i="0" u="none" strike="noStrike" cap="none">
                <a:solidFill>
                  <a:srgbClr val="000000"/>
                </a:solidFill>
                <a:latin typeface="Arial"/>
                <a:ea typeface="Arial"/>
                <a:cs typeface="Arial"/>
                <a:sym typeface="Arial"/>
              </a:defRPr>
            </a:lvl3pPr>
            <a:lvl4pPr marL="1028700" marR="0" lvl="3" indent="-127000" algn="l" rtl="0">
              <a:lnSpc>
                <a:spcPct val="120000"/>
              </a:lnSpc>
              <a:spcBef>
                <a:spcPts val="1600"/>
              </a:spcBef>
              <a:spcAft>
                <a:spcPts val="0"/>
              </a:spcAft>
              <a:buClr>
                <a:srgbClr val="000000"/>
              </a:buClr>
              <a:buSzPct val="100000"/>
              <a:buFont typeface="Arial"/>
              <a:buChar char="-"/>
              <a:defRPr sz="1200" b="1" i="0" u="none" strike="noStrike" cap="none">
                <a:solidFill>
                  <a:srgbClr val="000000"/>
                </a:solidFill>
                <a:latin typeface="Arial"/>
                <a:ea typeface="Arial"/>
                <a:cs typeface="Arial"/>
                <a:sym typeface="Arial"/>
              </a:defRPr>
            </a:lvl4pPr>
            <a:lvl5pPr marL="1308100" marR="0" lvl="4" indent="-127000" algn="l" rtl="0">
              <a:lnSpc>
                <a:spcPct val="120000"/>
              </a:lnSpc>
              <a:spcBef>
                <a:spcPts val="1600"/>
              </a:spcBef>
              <a:spcAft>
                <a:spcPts val="0"/>
              </a:spcAft>
              <a:buClr>
                <a:srgbClr val="000000"/>
              </a:buClr>
              <a:buSzPct val="100000"/>
              <a:buFont typeface="Arial"/>
              <a:buChar char="•"/>
              <a:defRPr sz="1200" b="1" i="0" u="none" strike="noStrike" cap="none">
                <a:solidFill>
                  <a:srgbClr val="000000"/>
                </a:solidFill>
                <a:latin typeface="Arial"/>
                <a:ea typeface="Arial"/>
                <a:cs typeface="Arial"/>
                <a:sym typeface="Arial"/>
              </a:defRPr>
            </a:lvl5pPr>
            <a:lvl6pPr marL="1587500" marR="0" lvl="5" indent="-114300" algn="l" rtl="0">
              <a:lnSpc>
                <a:spcPct val="120000"/>
              </a:lnSpc>
              <a:spcBef>
                <a:spcPts val="2600"/>
              </a:spcBef>
              <a:spcAft>
                <a:spcPts val="0"/>
              </a:spcAft>
              <a:buClr>
                <a:srgbClr val="000000"/>
              </a:buClr>
              <a:buSzPct val="100000"/>
              <a:buFont typeface="Arial"/>
              <a:buChar char="•"/>
              <a:defRPr sz="1200" b="1" i="0" u="none" strike="noStrike" cap="none">
                <a:solidFill>
                  <a:srgbClr val="000000"/>
                </a:solidFill>
                <a:latin typeface="Arial"/>
                <a:ea typeface="Arial"/>
                <a:cs typeface="Arial"/>
                <a:sym typeface="Arial"/>
              </a:defRPr>
            </a:lvl6pPr>
            <a:lvl7pPr marL="1866900" marR="0" lvl="6" indent="-114300" algn="l" rtl="0">
              <a:lnSpc>
                <a:spcPct val="120000"/>
              </a:lnSpc>
              <a:spcBef>
                <a:spcPts val="2600"/>
              </a:spcBef>
              <a:spcAft>
                <a:spcPts val="0"/>
              </a:spcAft>
              <a:buClr>
                <a:srgbClr val="000000"/>
              </a:buClr>
              <a:buSzPct val="100000"/>
              <a:buFont typeface="Arial"/>
              <a:buChar char="•"/>
              <a:defRPr sz="1200" b="1" i="0" u="none" strike="noStrike" cap="none">
                <a:solidFill>
                  <a:srgbClr val="000000"/>
                </a:solidFill>
                <a:latin typeface="Arial"/>
                <a:ea typeface="Arial"/>
                <a:cs typeface="Arial"/>
                <a:sym typeface="Arial"/>
              </a:defRPr>
            </a:lvl7pPr>
            <a:lvl8pPr marL="2159000" marR="0" lvl="7" indent="-127000" algn="l" rtl="0">
              <a:lnSpc>
                <a:spcPct val="120000"/>
              </a:lnSpc>
              <a:spcBef>
                <a:spcPts val="2600"/>
              </a:spcBef>
              <a:spcAft>
                <a:spcPts val="0"/>
              </a:spcAft>
              <a:buClr>
                <a:srgbClr val="000000"/>
              </a:buClr>
              <a:buSzPct val="100000"/>
              <a:buFont typeface="Arial"/>
              <a:buChar char="•"/>
              <a:defRPr sz="1200" b="1" i="0" u="none" strike="noStrike" cap="none">
                <a:solidFill>
                  <a:srgbClr val="000000"/>
                </a:solidFill>
                <a:latin typeface="Arial"/>
                <a:ea typeface="Arial"/>
                <a:cs typeface="Arial"/>
                <a:sym typeface="Arial"/>
              </a:defRPr>
            </a:lvl8pPr>
            <a:lvl9pPr marL="2438400" marR="0" lvl="8" indent="-127000" algn="l" rtl="0">
              <a:lnSpc>
                <a:spcPct val="120000"/>
              </a:lnSpc>
              <a:spcBef>
                <a:spcPts val="2600"/>
              </a:spcBef>
              <a:spcAft>
                <a:spcPts val="0"/>
              </a:spcAft>
              <a:buClr>
                <a:srgbClr val="000000"/>
              </a:buClr>
              <a:buSzPct val="100000"/>
              <a:buFont typeface="Arial"/>
              <a:buChar char="•"/>
              <a:defRPr sz="1200" b="1" i="0" u="none" strike="noStrike" cap="none">
                <a:solidFill>
                  <a:srgbClr val="000000"/>
                </a:solidFill>
                <a:latin typeface="Arial"/>
                <a:ea typeface="Arial"/>
                <a:cs typeface="Arial"/>
                <a:sym typeface="Arial"/>
              </a:defRPr>
            </a:lvl9pPr>
          </a:lstStyle>
          <a:p>
            <a:endParaRPr/>
          </a:p>
        </p:txBody>
      </p:sp>
      <p:sp>
        <p:nvSpPr>
          <p:cNvPr id="4" name="Shape 88"/>
          <p:cNvSpPr txBox="1">
            <a:spLocks noGrp="1"/>
          </p:cNvSpPr>
          <p:nvPr>
            <p:ph type="sldNum" idx="10"/>
          </p:nvPr>
        </p:nvSpPr>
        <p:spPr>
          <a:xfrm>
            <a:off x="4403725" y="6403975"/>
            <a:ext cx="336550" cy="219075"/>
          </a:xfrm>
        </p:spPr>
        <p:txBody>
          <a:bodyPr lIns="57550" tIns="28775" rIns="57550" bIns="28775">
            <a:noAutofit/>
          </a:bodyPr>
          <a:lstStyle>
            <a:lvl1pPr algn="ctr">
              <a:lnSpc>
                <a:spcPct val="120000"/>
              </a:lnSpc>
              <a:spcBef>
                <a:spcPts val="0"/>
              </a:spcBef>
              <a:spcAft>
                <a:spcPts val="0"/>
              </a:spcAft>
              <a:buClr>
                <a:schemeClr val="dk1"/>
              </a:buClr>
              <a:buSzPct val="25000"/>
              <a:buFont typeface="Arial"/>
              <a:buNone/>
              <a:defRPr sz="800">
                <a:latin typeface="Arial"/>
                <a:ea typeface="Arial"/>
                <a:cs typeface="Arial"/>
                <a:sym typeface="Arial"/>
              </a:defRPr>
            </a:lvl1pPr>
          </a:lstStyle>
          <a:p>
            <a:pPr>
              <a:defRPr/>
            </a:pPr>
            <a:fld id="{E29FDCD5-92CD-40B2-A2C1-8B4D40D9B6BA}" type="slidenum">
              <a:rPr lang="en"/>
              <a:pPr>
                <a:defRPr/>
              </a:pPr>
              <a:t>‹#›</a:t>
            </a:fld>
            <a:endParaRPr lang="en"/>
          </a:p>
        </p:txBody>
      </p:sp>
    </p:spTree>
    <p:extLst>
      <p:ext uri="{BB962C8B-B14F-4D97-AF65-F5344CB8AC3E}">
        <p14:creationId xmlns:p14="http://schemas.microsoft.com/office/powerpoint/2010/main" val="2541581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BigNumber">
    <p:bg>
      <p:bgPr>
        <a:solidFill>
          <a:srgbClr val="FFFFFF"/>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25" y="2265200"/>
            <a:ext cx="9144000" cy="1718100"/>
          </a:xfrm>
          <a:prstGeom prst="rect">
            <a:avLst/>
          </a:prstGeom>
        </p:spPr>
        <p:txBody>
          <a:bodyPr lIns="91425" tIns="91425" rIns="91425" bIns="91425"/>
          <a:lstStyle>
            <a:lvl1pPr marL="0" marR="0" lvl="0" indent="0" algn="ctr" rtl="0">
              <a:lnSpc>
                <a:spcPct val="100000"/>
              </a:lnSpc>
              <a:spcBef>
                <a:spcPts val="0"/>
              </a:spcBef>
              <a:spcAft>
                <a:spcPts val="0"/>
              </a:spcAft>
              <a:buNone/>
              <a:defRPr sz="9600" b="1">
                <a:solidFill>
                  <a:srgbClr val="F56400"/>
                </a:solidFill>
                <a:latin typeface="Arial"/>
                <a:ea typeface="Arial"/>
                <a:cs typeface="Arial"/>
                <a:sym typeface="Arial"/>
              </a:defRPr>
            </a:lvl1pPr>
            <a:lvl2pPr lvl="1" rtl="0">
              <a:lnSpc>
                <a:spcPct val="100000"/>
              </a:lnSpc>
              <a:spcBef>
                <a:spcPts val="0"/>
              </a:spcBef>
              <a:buNone/>
              <a:defRPr/>
            </a:lvl2pPr>
            <a:lvl3pPr lvl="2" rtl="0">
              <a:lnSpc>
                <a:spcPct val="100000"/>
              </a:lnSpc>
              <a:spcBef>
                <a:spcPts val="0"/>
              </a:spcBef>
              <a:buNone/>
              <a:defRPr/>
            </a:lvl3pPr>
            <a:lvl4pPr lvl="3" rtl="0">
              <a:lnSpc>
                <a:spcPct val="100000"/>
              </a:lnSpc>
              <a:spcBef>
                <a:spcPts val="0"/>
              </a:spcBef>
              <a:buNone/>
              <a:defRPr/>
            </a:lvl4pPr>
            <a:lvl5pPr lvl="4" rtl="0">
              <a:lnSpc>
                <a:spcPct val="100000"/>
              </a:lnSpc>
              <a:spcBef>
                <a:spcPts val="0"/>
              </a:spcBef>
              <a:buNone/>
              <a:defRPr/>
            </a:lvl5pPr>
            <a:lvl6pPr lvl="5" rtl="0">
              <a:lnSpc>
                <a:spcPct val="100000"/>
              </a:lnSpc>
              <a:spcBef>
                <a:spcPts val="0"/>
              </a:spcBef>
              <a:buNone/>
              <a:defRPr/>
            </a:lvl6pPr>
            <a:lvl7pPr lvl="6" rtl="0">
              <a:lnSpc>
                <a:spcPct val="100000"/>
              </a:lnSpc>
              <a:spcBef>
                <a:spcPts val="0"/>
              </a:spcBef>
              <a:buNone/>
              <a:defRPr/>
            </a:lvl7pPr>
            <a:lvl8pPr lvl="7" rtl="0">
              <a:lnSpc>
                <a:spcPct val="100000"/>
              </a:lnSpc>
              <a:spcBef>
                <a:spcPts val="0"/>
              </a:spcBef>
              <a:buNone/>
              <a:defRPr/>
            </a:lvl8pPr>
            <a:lvl9pPr lvl="8" rtl="0">
              <a:lnSpc>
                <a:spcPct val="100000"/>
              </a:lnSpc>
              <a:spcBef>
                <a:spcPts val="0"/>
              </a:spcBef>
              <a:buNone/>
              <a:defRPr/>
            </a:lvl9pPr>
          </a:lstStyle>
          <a:p>
            <a:endParaRPr/>
          </a:p>
        </p:txBody>
      </p:sp>
      <p:sp>
        <p:nvSpPr>
          <p:cNvPr id="97" name="Shape 97"/>
          <p:cNvSpPr txBox="1">
            <a:spLocks noGrp="1"/>
          </p:cNvSpPr>
          <p:nvPr>
            <p:ph type="title" idx="2"/>
          </p:nvPr>
        </p:nvSpPr>
        <p:spPr>
          <a:xfrm>
            <a:off x="25" y="4048866"/>
            <a:ext cx="9144000" cy="381600"/>
          </a:xfrm>
          <a:prstGeom prst="rect">
            <a:avLst/>
          </a:prstGeom>
        </p:spPr>
        <p:txBody>
          <a:bodyPr lIns="91425" tIns="91425" rIns="91425" bIns="91425" anchor="t"/>
          <a:lstStyle>
            <a:lvl1pPr lvl="0" algn="ctr" rtl="0">
              <a:spcBef>
                <a:spcPts val="0"/>
              </a:spcBef>
              <a:buNone/>
              <a:defRPr sz="1000" b="1">
                <a:solidFill>
                  <a:srgbClr val="000000"/>
                </a:solidFill>
                <a:latin typeface="Arial"/>
                <a:ea typeface="Arial"/>
                <a:cs typeface="Arial"/>
                <a:sym typeface="Arial"/>
              </a:defRPr>
            </a:lvl1pPr>
            <a:lvl2pPr lvl="1" algn="ctr" rtl="0">
              <a:spcBef>
                <a:spcPts val="0"/>
              </a:spcBef>
              <a:buNone/>
              <a:defRPr sz="1000" b="1">
                <a:solidFill>
                  <a:srgbClr val="000000"/>
                </a:solidFill>
              </a:defRPr>
            </a:lvl2pPr>
            <a:lvl3pPr lvl="2" algn="ctr" rtl="0">
              <a:spcBef>
                <a:spcPts val="0"/>
              </a:spcBef>
              <a:buNone/>
              <a:defRPr sz="1000" b="1">
                <a:solidFill>
                  <a:srgbClr val="000000"/>
                </a:solidFill>
              </a:defRPr>
            </a:lvl3pPr>
            <a:lvl4pPr lvl="3" algn="ctr" rtl="0">
              <a:spcBef>
                <a:spcPts val="0"/>
              </a:spcBef>
              <a:buNone/>
              <a:defRPr sz="1000" b="1">
                <a:solidFill>
                  <a:srgbClr val="000000"/>
                </a:solidFill>
              </a:defRPr>
            </a:lvl4pPr>
            <a:lvl5pPr lvl="4" algn="ctr" rtl="0">
              <a:spcBef>
                <a:spcPts val="0"/>
              </a:spcBef>
              <a:buNone/>
              <a:defRPr sz="1000" b="1">
                <a:solidFill>
                  <a:srgbClr val="000000"/>
                </a:solidFill>
              </a:defRPr>
            </a:lvl5pPr>
            <a:lvl6pPr lvl="5" algn="ctr" rtl="0">
              <a:spcBef>
                <a:spcPts val="0"/>
              </a:spcBef>
              <a:buNone/>
              <a:defRPr sz="1000" b="1">
                <a:solidFill>
                  <a:srgbClr val="000000"/>
                </a:solidFill>
              </a:defRPr>
            </a:lvl6pPr>
            <a:lvl7pPr lvl="6" algn="ctr" rtl="0">
              <a:spcBef>
                <a:spcPts val="0"/>
              </a:spcBef>
              <a:buNone/>
              <a:defRPr sz="1000" b="1">
                <a:solidFill>
                  <a:srgbClr val="000000"/>
                </a:solidFill>
              </a:defRPr>
            </a:lvl7pPr>
            <a:lvl8pPr lvl="7" algn="ctr" rtl="0">
              <a:spcBef>
                <a:spcPts val="0"/>
              </a:spcBef>
              <a:buNone/>
              <a:defRPr sz="1000" b="1">
                <a:solidFill>
                  <a:srgbClr val="000000"/>
                </a:solidFill>
              </a:defRPr>
            </a:lvl8pPr>
            <a:lvl9pPr lvl="8" algn="ctr" rtl="0">
              <a:spcBef>
                <a:spcPts val="0"/>
              </a:spcBef>
              <a:buNone/>
              <a:defRPr sz="1000" b="1">
                <a:solidFill>
                  <a:srgbClr val="000000"/>
                </a:solidFill>
              </a:defRPr>
            </a:lvl9pPr>
          </a:lstStyle>
          <a:p>
            <a:endParaRPr/>
          </a:p>
        </p:txBody>
      </p:sp>
      <p:sp>
        <p:nvSpPr>
          <p:cNvPr id="4" name="Shape 98"/>
          <p:cNvSpPr txBox="1">
            <a:spLocks noGrp="1"/>
          </p:cNvSpPr>
          <p:nvPr>
            <p:ph type="sldNum" idx="10"/>
          </p:nvPr>
        </p:nvSpPr>
        <p:spPr>
          <a:xfrm>
            <a:off x="4403725" y="6403975"/>
            <a:ext cx="336550" cy="219075"/>
          </a:xfrm>
        </p:spPr>
        <p:txBody>
          <a:bodyPr lIns="57550" tIns="28775" rIns="57550" bIns="28775">
            <a:noAutofit/>
          </a:bodyPr>
          <a:lstStyle>
            <a:lvl1pPr algn="ctr">
              <a:lnSpc>
                <a:spcPct val="120000"/>
              </a:lnSpc>
              <a:spcBef>
                <a:spcPts val="0"/>
              </a:spcBef>
              <a:spcAft>
                <a:spcPts val="0"/>
              </a:spcAft>
              <a:buClr>
                <a:schemeClr val="dk1"/>
              </a:buClr>
              <a:buSzPct val="25000"/>
              <a:buFont typeface="Arial"/>
              <a:buNone/>
              <a:defRPr sz="800">
                <a:latin typeface="Arial"/>
                <a:ea typeface="Arial"/>
                <a:cs typeface="Arial"/>
                <a:sym typeface="Arial"/>
              </a:defRPr>
            </a:lvl1pPr>
          </a:lstStyle>
          <a:p>
            <a:pPr>
              <a:defRPr/>
            </a:pPr>
            <a:fld id="{94833EDA-DB79-463C-A1F5-03390CD45500}" type="slidenum">
              <a:rPr lang="en"/>
              <a:pPr>
                <a:defRPr/>
              </a:pPr>
              <a:t>‹#›</a:t>
            </a:fld>
            <a:endParaRPr lang="en"/>
          </a:p>
        </p:txBody>
      </p:sp>
    </p:spTree>
    <p:extLst>
      <p:ext uri="{BB962C8B-B14F-4D97-AF65-F5344CB8AC3E}">
        <p14:creationId xmlns:p14="http://schemas.microsoft.com/office/powerpoint/2010/main" val="14179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9" name="Rectangle 6"/>
          <p:cNvSpPr>
            <a:spLocks noGrp="1" noChangeArrowheads="1"/>
          </p:cNvSpPr>
          <p:nvPr>
            <p:ph type="sldNum" sz="quarter" idx="12"/>
          </p:nvPr>
        </p:nvSpPr>
        <p:spPr>
          <a:ln/>
        </p:spPr>
        <p:txBody>
          <a:bodyPr/>
          <a:lstStyle>
            <a:lvl1pPr>
              <a:defRPr/>
            </a:lvl1pPr>
          </a:lstStyle>
          <a:p>
            <a:pPr>
              <a:defRPr/>
            </a:pPr>
            <a:fld id="{4DFDBA43-2B8E-4527-B305-FE6D0F4C59AE}" type="slidenum">
              <a:rPr lang="en-US" altLang="en-US"/>
              <a:pPr>
                <a:defRPr/>
              </a:pPr>
              <a:t>‹#›</a:t>
            </a:fld>
            <a:endParaRPr lang="en-US" altLang="en-US"/>
          </a:p>
        </p:txBody>
      </p:sp>
    </p:spTree>
    <p:extLst>
      <p:ext uri="{BB962C8B-B14F-4D97-AF65-F5344CB8AC3E}">
        <p14:creationId xmlns:p14="http://schemas.microsoft.com/office/powerpoint/2010/main" val="311282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5" name="Rectangle 6"/>
          <p:cNvSpPr>
            <a:spLocks noGrp="1" noChangeArrowheads="1"/>
          </p:cNvSpPr>
          <p:nvPr>
            <p:ph type="sldNum" sz="quarter" idx="12"/>
          </p:nvPr>
        </p:nvSpPr>
        <p:spPr>
          <a:ln/>
        </p:spPr>
        <p:txBody>
          <a:bodyPr/>
          <a:lstStyle>
            <a:lvl1pPr>
              <a:defRPr/>
            </a:lvl1pPr>
          </a:lstStyle>
          <a:p>
            <a:pPr>
              <a:defRPr/>
            </a:pPr>
            <a:fld id="{BE14FAC8-3790-490C-A2B8-B15930B386C3}" type="slidenum">
              <a:rPr lang="en-US" altLang="en-US"/>
              <a:pPr>
                <a:defRPr/>
              </a:pPr>
              <a:t>‹#›</a:t>
            </a:fld>
            <a:endParaRPr lang="en-US" altLang="en-US"/>
          </a:p>
        </p:txBody>
      </p:sp>
    </p:spTree>
    <p:extLst>
      <p:ext uri="{BB962C8B-B14F-4D97-AF65-F5344CB8AC3E}">
        <p14:creationId xmlns:p14="http://schemas.microsoft.com/office/powerpoint/2010/main" val="160724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4" name="Rectangle 6"/>
          <p:cNvSpPr>
            <a:spLocks noGrp="1" noChangeArrowheads="1"/>
          </p:cNvSpPr>
          <p:nvPr>
            <p:ph type="sldNum" sz="quarter" idx="12"/>
          </p:nvPr>
        </p:nvSpPr>
        <p:spPr>
          <a:ln/>
        </p:spPr>
        <p:txBody>
          <a:bodyPr/>
          <a:lstStyle>
            <a:lvl1pPr>
              <a:defRPr/>
            </a:lvl1pPr>
          </a:lstStyle>
          <a:p>
            <a:pPr>
              <a:defRPr/>
            </a:pPr>
            <a:fld id="{9F80D535-CA48-458C-983C-109660C93044}" type="slidenum">
              <a:rPr lang="en-US" altLang="en-US"/>
              <a:pPr>
                <a:defRPr/>
              </a:pPr>
              <a:t>‹#›</a:t>
            </a:fld>
            <a:endParaRPr lang="en-US" altLang="en-US"/>
          </a:p>
        </p:txBody>
      </p:sp>
    </p:spTree>
    <p:extLst>
      <p:ext uri="{BB962C8B-B14F-4D97-AF65-F5344CB8AC3E}">
        <p14:creationId xmlns:p14="http://schemas.microsoft.com/office/powerpoint/2010/main" val="11261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7" name="Rectangle 6"/>
          <p:cNvSpPr>
            <a:spLocks noGrp="1" noChangeArrowheads="1"/>
          </p:cNvSpPr>
          <p:nvPr>
            <p:ph type="sldNum" sz="quarter" idx="12"/>
          </p:nvPr>
        </p:nvSpPr>
        <p:spPr>
          <a:ln/>
        </p:spPr>
        <p:txBody>
          <a:bodyPr/>
          <a:lstStyle>
            <a:lvl1pPr>
              <a:defRPr/>
            </a:lvl1pPr>
          </a:lstStyle>
          <a:p>
            <a:pPr>
              <a:defRPr/>
            </a:pPr>
            <a:fld id="{2730C6BC-BD1C-49E1-879A-E0EC1EC368CE}" type="slidenum">
              <a:rPr lang="en-US" altLang="en-US"/>
              <a:pPr>
                <a:defRPr/>
              </a:pPr>
              <a:t>‹#›</a:t>
            </a:fld>
            <a:endParaRPr lang="en-US" altLang="en-US"/>
          </a:p>
        </p:txBody>
      </p:sp>
    </p:spTree>
    <p:extLst>
      <p:ext uri="{BB962C8B-B14F-4D97-AF65-F5344CB8AC3E}">
        <p14:creationId xmlns:p14="http://schemas.microsoft.com/office/powerpoint/2010/main" val="128624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www.ucedc.com   Marketing Research   www.hudsonedc.org   </a:t>
            </a:r>
          </a:p>
        </p:txBody>
      </p:sp>
      <p:sp>
        <p:nvSpPr>
          <p:cNvPr id="7" name="Rectangle 6"/>
          <p:cNvSpPr>
            <a:spLocks noGrp="1" noChangeArrowheads="1"/>
          </p:cNvSpPr>
          <p:nvPr>
            <p:ph type="sldNum" sz="quarter" idx="12"/>
          </p:nvPr>
        </p:nvSpPr>
        <p:spPr>
          <a:ln/>
        </p:spPr>
        <p:txBody>
          <a:bodyPr/>
          <a:lstStyle>
            <a:lvl1pPr>
              <a:defRPr/>
            </a:lvl1pPr>
          </a:lstStyle>
          <a:p>
            <a:pPr>
              <a:defRPr/>
            </a:pPr>
            <a:fld id="{8D4A8879-D96F-4363-B1C8-5F3B0BC1C4B8}" type="slidenum">
              <a:rPr lang="en-US" altLang="en-US"/>
              <a:pPr>
                <a:defRPr/>
              </a:pPr>
              <a:t>‹#›</a:t>
            </a:fld>
            <a:endParaRPr lang="en-US" altLang="en-US"/>
          </a:p>
        </p:txBody>
      </p:sp>
    </p:spTree>
    <p:extLst>
      <p:ext uri="{BB962C8B-B14F-4D97-AF65-F5344CB8AC3E}">
        <p14:creationId xmlns:p14="http://schemas.microsoft.com/office/powerpoint/2010/main" val="66309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en-US"/>
              <a:t> www.ucedc.com   Marketing Research   www.hudsonedc.org   </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D45FEB3-1433-41B8-AEBB-10CB9ED81BFD}" type="slidenum">
              <a:rPr lang="en-US" altLang="en-US"/>
              <a:pPr>
                <a:defRPr/>
              </a:pPr>
              <a:t>‹#›</a:t>
            </a:fld>
            <a:endParaRPr lang="en-US" altLang="en-US"/>
          </a:p>
        </p:txBody>
      </p:sp>
      <p:pic>
        <p:nvPicPr>
          <p:cNvPr id="2050" name="Picture 2" descr="Home - Small Business Development Center at New Jersey City University">
            <a:extLst>
              <a:ext uri="{FF2B5EF4-FFF2-40B4-BE49-F238E27FC236}">
                <a16:creationId xmlns:a16="http://schemas.microsoft.com/office/drawing/2014/main" id="{5B7CBB7A-C07C-DD11-E7D2-0FAD9749E4EC}"/>
              </a:ext>
            </a:extLst>
          </p:cNvPr>
          <p:cNvPicPr>
            <a:picLocks noChangeAspect="1" noChangeArrowheads="1"/>
          </p:cNvPicPr>
          <p:nvPr userDrawn="1"/>
        </p:nvPicPr>
        <p:blipFill>
          <a:blip r:embed="rId13" cstate="hqprint">
            <a:extLst>
              <a:ext uri="{28A0092B-C50C-407E-A947-70E740481C1C}">
                <a14:useLocalDpi xmlns:a14="http://schemas.microsoft.com/office/drawing/2010/main" val="0"/>
              </a:ext>
            </a:extLst>
          </a:blip>
          <a:srcRect/>
          <a:stretch>
            <a:fillRect/>
          </a:stretch>
        </p:blipFill>
        <p:spPr bwMode="auto">
          <a:xfrm>
            <a:off x="7324725" y="6130925"/>
            <a:ext cx="590550" cy="5905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r>
              <a:rPr lang="en-US"/>
              <a:t> www.ucedc.com   Marketing Research   www.hudsonedc.org   </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EB6BF9B7-C7F5-466A-A655-D6071075F551}" type="slidenum">
              <a:rPr lang="en-US" altLang="en-US"/>
              <a:pPr>
                <a:defRPr/>
              </a:pPr>
              <a:t>‹#›</a:t>
            </a:fld>
            <a:endParaRPr lang="en-US" altLang="en-US"/>
          </a:p>
        </p:txBody>
      </p:sp>
      <p:pic>
        <p:nvPicPr>
          <p:cNvPr id="2" name="Picture 2" descr="Home - Small Business Development Center at New Jersey City University">
            <a:extLst>
              <a:ext uri="{FF2B5EF4-FFF2-40B4-BE49-F238E27FC236}">
                <a16:creationId xmlns:a16="http://schemas.microsoft.com/office/drawing/2014/main" id="{5A039D7D-5253-1A91-8CAB-DAA765DC1B1D}"/>
              </a:ext>
            </a:extLst>
          </p:cNvPr>
          <p:cNvPicPr>
            <a:picLocks noChangeAspect="1" noChangeArrowheads="1"/>
          </p:cNvPicPr>
          <p:nvPr userDrawn="1"/>
        </p:nvPicPr>
        <p:blipFill>
          <a:blip r:embed="rId13" cstate="hqprint">
            <a:extLst>
              <a:ext uri="{28A0092B-C50C-407E-A947-70E740481C1C}">
                <a14:useLocalDpi xmlns:a14="http://schemas.microsoft.com/office/drawing/2010/main" val="0"/>
              </a:ext>
            </a:extLst>
          </a:blip>
          <a:srcRect/>
          <a:stretch>
            <a:fillRect/>
          </a:stretch>
        </p:blipFill>
        <p:spPr bwMode="auto">
          <a:xfrm>
            <a:off x="7324725" y="6130925"/>
            <a:ext cx="590550" cy="5905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cs typeface="+mn-cs"/>
              </a:defRPr>
            </a:lvl1pPr>
          </a:lstStyle>
          <a:p>
            <a:pPr>
              <a:defRPr/>
            </a:pPr>
            <a:fld id="{D9299E42-9C7B-453C-97F7-76CEA663198E}" type="datetime6">
              <a:rPr lang="en-US"/>
              <a:pPr>
                <a:defRPr/>
              </a:pPr>
              <a:t>February 24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cs typeface="+mn-cs"/>
              </a:defRPr>
            </a:lvl1pPr>
          </a:lstStyle>
          <a:p>
            <a:pPr>
              <a:defRPr/>
            </a:pPr>
            <a:fld id="{3C01A7EA-9863-47FD-95A7-EED8D3E59C34}" type="slidenum">
              <a:rPr lang="en-US"/>
              <a:pPr>
                <a:defRPr/>
              </a:pPr>
              <a:t>‹#›</a:t>
            </a:fld>
            <a:endParaRPr lang="en-US"/>
          </a:p>
        </p:txBody>
      </p:sp>
      <p:pic>
        <p:nvPicPr>
          <p:cNvPr id="2" name="Picture 2" descr="Home - Small Business Development Center at New Jersey City University">
            <a:extLst>
              <a:ext uri="{FF2B5EF4-FFF2-40B4-BE49-F238E27FC236}">
                <a16:creationId xmlns:a16="http://schemas.microsoft.com/office/drawing/2014/main" id="{03E014EE-1F33-63C1-0C81-E02767CA96C1}"/>
              </a:ext>
            </a:extLst>
          </p:cNvPr>
          <p:cNvPicPr>
            <a:picLocks noChangeAspect="1" noChangeArrowheads="1"/>
          </p:cNvPicPr>
          <p:nvPr userDrawn="1"/>
        </p:nvPicPr>
        <p:blipFill>
          <a:blip r:embed="rId22" cstate="hqprint">
            <a:extLst>
              <a:ext uri="{28A0092B-C50C-407E-A947-70E740481C1C}">
                <a14:useLocalDpi xmlns:a14="http://schemas.microsoft.com/office/drawing/2010/main" val="0"/>
              </a:ext>
            </a:extLst>
          </a:blip>
          <a:srcRect/>
          <a:stretch>
            <a:fillRect/>
          </a:stretch>
        </p:blipFill>
        <p:spPr bwMode="auto">
          <a:xfrm>
            <a:off x="7324725" y="6130925"/>
            <a:ext cx="590550" cy="5905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6"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picpedia.org/clipboard/cash-flow.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4.png"/><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publicdomainpictures.net/en/view-image.php?image=255199&amp;picture=business-idea"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image" Target="../media/image4.png"/><Relationship Id="rId5" Type="http://schemas.openxmlformats.org/officeDocument/2006/relationships/diagramQuickStyle" Target="../diagrams/quickStyle3.xml"/><Relationship Id="rId10" Type="http://schemas.openxmlformats.org/officeDocument/2006/relationships/image" Target="../media/image3.png"/><Relationship Id="rId4" Type="http://schemas.openxmlformats.org/officeDocument/2006/relationships/diagramLayout" Target="../diagrams/layout3.xml"/><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image" Target="../media/image4.png"/><Relationship Id="rId5" Type="http://schemas.openxmlformats.org/officeDocument/2006/relationships/diagramQuickStyle" Target="../diagrams/quickStyle4.xml"/><Relationship Id="rId10" Type="http://schemas.openxmlformats.org/officeDocument/2006/relationships/image" Target="../media/image3.png"/><Relationship Id="rId4" Type="http://schemas.openxmlformats.org/officeDocument/2006/relationships/diagramLayout" Target="../diagrams/layout4.xml"/><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hyperlink" Target="mailto:jlamberti@ucedc.com" TargetMode="External"/><Relationship Id="rId3" Type="http://schemas.openxmlformats.org/officeDocument/2006/relationships/image" Target="../media/image14.png"/><Relationship Id="rId7" Type="http://schemas.openxmlformats.org/officeDocument/2006/relationships/hyperlink" Target="mailto:ljosephamberti@ucedc.com" TargetMode="External"/><Relationship Id="rId12"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mailto:acruz@ucedc.com" TargetMode="External"/><Relationship Id="rId11" Type="http://schemas.openxmlformats.org/officeDocument/2006/relationships/image" Target="../media/image3.png"/><Relationship Id="rId5" Type="http://schemas.openxmlformats.org/officeDocument/2006/relationships/hyperlink" Target="mailto:ajborja@ucedc.com" TargetMode="External"/><Relationship Id="rId10" Type="http://schemas.openxmlformats.org/officeDocument/2006/relationships/image" Target="../media/image22.png"/><Relationship Id="rId4" Type="http://schemas.openxmlformats.org/officeDocument/2006/relationships/hyperlink" Target="mailto:madelman@ucedc.com" TargetMode="External"/><Relationship Id="rId9" Type="http://schemas.openxmlformats.org/officeDocument/2006/relationships/hyperlink" Target="http://www.ucedc.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8" Type="http://schemas.openxmlformats.org/officeDocument/2006/relationships/hyperlink" Target="mailto:jlamberti@ucedc.com" TargetMode="External"/><Relationship Id="rId3" Type="http://schemas.openxmlformats.org/officeDocument/2006/relationships/image" Target="../media/image14.png"/><Relationship Id="rId7" Type="http://schemas.openxmlformats.org/officeDocument/2006/relationships/hyperlink" Target="mailto:ljosephamberti@ucedc.com" TargetMode="External"/><Relationship Id="rId12"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mailto:acruz@ucedc.com" TargetMode="External"/><Relationship Id="rId11" Type="http://schemas.openxmlformats.org/officeDocument/2006/relationships/image" Target="../media/image3.png"/><Relationship Id="rId5" Type="http://schemas.openxmlformats.org/officeDocument/2006/relationships/hyperlink" Target="mailto:ajborja@ucedc.com" TargetMode="External"/><Relationship Id="rId10" Type="http://schemas.openxmlformats.org/officeDocument/2006/relationships/image" Target="../media/image22.png"/><Relationship Id="rId4" Type="http://schemas.openxmlformats.org/officeDocument/2006/relationships/hyperlink" Target="mailto:madelman@ucedc.com" TargetMode="External"/><Relationship Id="rId9" Type="http://schemas.openxmlformats.org/officeDocument/2006/relationships/hyperlink" Target="http://www.ucedc.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mrichardson@hudsonedc.org" TargetMode="Externa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mrichardson@hudsonedc.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C062B9-8943-45A0-9E83-A270BAAA0F4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6" name="Straight Connector 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11000">
                <a:srgbClr val="92D050">
                  <a:shade val="67500"/>
                  <a:satMod val="115000"/>
                </a:srgbClr>
              </a:gs>
              <a:gs pos="100000">
                <a:srgbClr val="92D050">
                  <a:shade val="100000"/>
                  <a:satMod val="115000"/>
                </a:srgbClr>
              </a:gs>
            </a:gsLst>
            <a:lin ang="5400000" scaled="1"/>
            <a:tileRect/>
          </a:grad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a:ea typeface="+mn-ea"/>
                <a:cs typeface="+mn-cs"/>
              </a:rPr>
              <a:t>Writing a Business Plan</a:t>
            </a:r>
          </a:p>
        </p:txBody>
      </p:sp>
      <p:pic>
        <p:nvPicPr>
          <p:cNvPr id="90121" name="Picture 3"/>
          <p:cNvPicPr>
            <a:picLocks noChangeAspect="1" noChangeArrowheads="1"/>
          </p:cNvPicPr>
          <p:nvPr/>
        </p:nvPicPr>
        <p:blipFill>
          <a:blip r:embed="rId3">
            <a:extLst>
              <a:ext uri="{28A0092B-C50C-407E-A947-70E740481C1C}">
                <a14:useLocalDpi xmlns:a14="http://schemas.microsoft.com/office/drawing/2010/main" val="0"/>
              </a:ext>
            </a:extLst>
          </a:blip>
          <a:srcRect t="11188"/>
          <a:stretch>
            <a:fillRect/>
          </a:stretch>
        </p:blipFill>
        <p:spPr bwMode="auto">
          <a:xfrm>
            <a:off x="0" y="1219200"/>
            <a:ext cx="91630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2" name="Subtitle 55"/>
          <p:cNvSpPr>
            <a:spLocks noGrp="1" noChangeArrowheads="1"/>
          </p:cNvSpPr>
          <p:nvPr>
            <p:ph type="subTitle" idx="1"/>
          </p:nvPr>
        </p:nvSpPr>
        <p:spPr>
          <a:xfrm>
            <a:off x="0" y="1219200"/>
            <a:ext cx="9144000" cy="4838700"/>
          </a:xfrm>
          <a:solidFill>
            <a:srgbClr val="FFFFFF">
              <a:alpha val="50195"/>
            </a:srgbClr>
          </a:solidFill>
        </p:spPr>
        <p:txBody>
          <a:bodyPr/>
          <a:lstStyle/>
          <a:p>
            <a:endParaRPr lang="en-US" altLang="en-US" sz="4400" dirty="0"/>
          </a:p>
          <a:p>
            <a:endParaRPr lang="en-US" altLang="en-US" sz="4400" dirty="0"/>
          </a:p>
          <a:p>
            <a:endParaRPr lang="en-US" altLang="en-US" sz="4400" dirty="0"/>
          </a:p>
          <a:p>
            <a:r>
              <a:rPr lang="en-US" altLang="en-US" sz="4400" dirty="0"/>
              <a:t>3-1-2024</a:t>
            </a:r>
          </a:p>
        </p:txBody>
      </p:sp>
      <p:pic>
        <p:nvPicPr>
          <p:cNvPr id="2" name="Picture 1">
            <a:extLst>
              <a:ext uri="{FF2B5EF4-FFF2-40B4-BE49-F238E27FC236}">
                <a16:creationId xmlns:a16="http://schemas.microsoft.com/office/drawing/2014/main" id="{78AC0D09-1E34-22B5-C502-F5769B3E497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18A05BE6-AAFC-4551-6F82-07E24F64046E}"/>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5" name="Picture 4">
            <a:extLst>
              <a:ext uri="{FF2B5EF4-FFF2-40B4-BE49-F238E27FC236}">
                <a16:creationId xmlns:a16="http://schemas.microsoft.com/office/drawing/2014/main" id="{8860E1D7-0E09-ED28-05AA-5BA8168AC75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136041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3">
            <a:extLst>
              <a:ext uri="{28A0092B-C50C-407E-A947-70E740481C1C}">
                <a14:useLocalDpi xmlns:a14="http://schemas.microsoft.com/office/drawing/2010/main" val="0"/>
              </a:ext>
            </a:extLst>
          </a:blip>
          <a:srcRect b="11086"/>
          <a:stretch>
            <a:fillRect/>
          </a:stretch>
        </p:blipFill>
        <p:spPr bwMode="auto">
          <a:xfrm>
            <a:off x="0" y="1216025"/>
            <a:ext cx="9144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031048-F298-4F67-9E5A-5FA6892958E2}" type="slidenum">
              <a:rPr lang="en-US" altLang="en-US" sz="1400">
                <a:solidFill>
                  <a:srgbClr val="000000"/>
                </a:solidFill>
              </a:rPr>
              <a:pPr>
                <a:spcBef>
                  <a:spcPct val="0"/>
                </a:spcBef>
                <a:buFontTx/>
                <a:buNone/>
              </a:pPr>
              <a:t>10</a:t>
            </a:fld>
            <a:endParaRPr lang="en-US" altLang="en-US" sz="1400">
              <a:solidFill>
                <a:srgbClr val="000000"/>
              </a:solidFill>
            </a:endParaRPr>
          </a:p>
        </p:txBody>
      </p:sp>
      <p:cxnSp>
        <p:nvCxnSpPr>
          <p:cNvPr id="6" name="Straight Connector 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11000">
                <a:srgbClr val="92D050">
                  <a:shade val="67500"/>
                  <a:satMod val="115000"/>
                </a:srgbClr>
              </a:gs>
              <a:gs pos="100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rgbClr val="000000"/>
                </a:solidFill>
                <a:latin typeface="Arial"/>
              </a:rPr>
              <a:t>Why Write a Business Plan?</a:t>
            </a:r>
          </a:p>
        </p:txBody>
      </p:sp>
      <p:sp>
        <p:nvSpPr>
          <p:cNvPr id="47111" name="Rectangle 3"/>
          <p:cNvSpPr txBox="1">
            <a:spLocks noChangeArrowheads="1"/>
          </p:cNvSpPr>
          <p:nvPr/>
        </p:nvSpPr>
        <p:spPr bwMode="auto">
          <a:xfrm>
            <a:off x="0" y="1295399"/>
            <a:ext cx="9144000" cy="47736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1" hangingPunct="1">
              <a:buFontTx/>
              <a:buNone/>
            </a:pPr>
            <a:endParaRPr lang="en-US" altLang="en-US" sz="2000" dirty="0">
              <a:solidFill>
                <a:srgbClr val="000000"/>
              </a:solidFill>
            </a:endParaRPr>
          </a:p>
          <a:p>
            <a:pPr lvl="2" eaLnBrk="1" hangingPunct="1">
              <a:buFontTx/>
              <a:buNone/>
            </a:pPr>
            <a:r>
              <a:rPr lang="en-US" altLang="en-US" sz="2800" dirty="0">
                <a:solidFill>
                  <a:srgbClr val="000000"/>
                </a:solidFill>
              </a:rPr>
              <a:t>Benefits of Writing a Business Plan:</a:t>
            </a:r>
          </a:p>
          <a:p>
            <a:pPr lvl="3" eaLnBrk="1" hangingPunct="1">
              <a:buFont typeface="Arial" panose="020B0604020202020204" pitchFamily="34" charset="0"/>
              <a:buChar char="•"/>
            </a:pPr>
            <a:r>
              <a:rPr lang="en-US" altLang="en-US" sz="2800" dirty="0">
                <a:solidFill>
                  <a:srgbClr val="000000"/>
                </a:solidFill>
              </a:rPr>
              <a:t>Assess or </a:t>
            </a:r>
            <a:r>
              <a:rPr lang="en-US" altLang="en-US" sz="2800" i="1" dirty="0">
                <a:solidFill>
                  <a:srgbClr val="000000"/>
                </a:solidFill>
              </a:rPr>
              <a:t>Re-assess</a:t>
            </a:r>
            <a:r>
              <a:rPr lang="en-US" altLang="en-US" sz="2800" dirty="0">
                <a:solidFill>
                  <a:srgbClr val="000000"/>
                </a:solidFill>
              </a:rPr>
              <a:t> your business</a:t>
            </a:r>
          </a:p>
          <a:p>
            <a:pPr lvl="3" eaLnBrk="1" hangingPunct="1">
              <a:buFont typeface="Arial" panose="020B0604020202020204" pitchFamily="34" charset="0"/>
              <a:buChar char="•"/>
            </a:pPr>
            <a:r>
              <a:rPr lang="en-US" altLang="en-US" sz="2800" dirty="0">
                <a:solidFill>
                  <a:srgbClr val="000000"/>
                </a:solidFill>
              </a:rPr>
              <a:t>Describe goals &amp; objectives</a:t>
            </a:r>
          </a:p>
          <a:p>
            <a:pPr lvl="3" eaLnBrk="1" hangingPunct="1">
              <a:buFont typeface="Arial" panose="020B0604020202020204" pitchFamily="34" charset="0"/>
              <a:buChar char="•"/>
            </a:pPr>
            <a:r>
              <a:rPr lang="en-US" altLang="en-US" sz="2800" dirty="0">
                <a:solidFill>
                  <a:srgbClr val="000000"/>
                </a:solidFill>
              </a:rPr>
              <a:t>Guideline to reach financial goals</a:t>
            </a:r>
          </a:p>
          <a:p>
            <a:pPr lvl="3" eaLnBrk="1" hangingPunct="1">
              <a:buFont typeface="Arial" panose="020B0604020202020204" pitchFamily="34" charset="0"/>
              <a:buChar char="•"/>
            </a:pPr>
            <a:r>
              <a:rPr lang="en-US" altLang="en-US" sz="2800" dirty="0">
                <a:solidFill>
                  <a:srgbClr val="000000"/>
                </a:solidFill>
              </a:rPr>
              <a:t>Be prepared for crises (i.e. COVID-19)</a:t>
            </a:r>
          </a:p>
          <a:p>
            <a:pPr lvl="3" eaLnBrk="1" hangingPunct="1">
              <a:buFont typeface="Arial" panose="020B0604020202020204" pitchFamily="34" charset="0"/>
              <a:buChar char="•"/>
            </a:pPr>
            <a:r>
              <a:rPr lang="en-US" altLang="en-US" sz="2800" dirty="0">
                <a:solidFill>
                  <a:srgbClr val="000000"/>
                </a:solidFill>
              </a:rPr>
              <a:t>Determine need for financing</a:t>
            </a:r>
          </a:p>
          <a:p>
            <a:pPr lvl="3" eaLnBrk="1" hangingPunct="1">
              <a:buFont typeface="Arial" panose="020B0604020202020204" pitchFamily="34" charset="0"/>
              <a:buChar char="•"/>
            </a:pPr>
            <a:r>
              <a:rPr lang="en-US" altLang="en-US" sz="2800" dirty="0">
                <a:solidFill>
                  <a:srgbClr val="000000"/>
                </a:solidFill>
              </a:rPr>
              <a:t>Help you explain your concept</a:t>
            </a:r>
          </a:p>
        </p:txBody>
      </p:sp>
      <p:pic>
        <p:nvPicPr>
          <p:cNvPr id="2" name="Picture 1">
            <a:extLst>
              <a:ext uri="{FF2B5EF4-FFF2-40B4-BE49-F238E27FC236}">
                <a16:creationId xmlns:a16="http://schemas.microsoft.com/office/drawing/2014/main" id="{288083A5-6EC2-2809-7E25-0EEBBBF00D7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9AD8B0B1-7F91-E035-7EA6-C936410FDFA9}"/>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4" name="Picture 3">
            <a:extLst>
              <a:ext uri="{FF2B5EF4-FFF2-40B4-BE49-F238E27FC236}">
                <a16:creationId xmlns:a16="http://schemas.microsoft.com/office/drawing/2014/main" id="{773FEC26-4157-16D5-EC79-E9A54AA59B9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747B83-4ED9-41BB-A7A8-36FB9CBFF527}" type="slidenum">
              <a:rPr lang="en-US" altLang="en-US" sz="1400">
                <a:solidFill>
                  <a:srgbClr val="000000"/>
                </a:solidFill>
              </a:rPr>
              <a:pPr>
                <a:spcBef>
                  <a:spcPct val="0"/>
                </a:spcBef>
                <a:buFontTx/>
                <a:buNone/>
              </a:pPr>
              <a:t>11</a:t>
            </a:fld>
            <a:endParaRPr lang="en-US" altLang="en-US" sz="1400">
              <a:solidFill>
                <a:srgbClr val="000000"/>
              </a:solidFill>
            </a:endParaRPr>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9"/>
          <p:cNvGraphicFramePr>
            <a:graphicFrameLocks noChangeAspect="1"/>
          </p:cNvGraphicFramePr>
          <p:nvPr/>
        </p:nvGraphicFramePr>
        <p:xfrm>
          <a:off x="688845" y="1600200"/>
          <a:ext cx="7985332" cy="4353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Your Entrepreneurial Assessment</a:t>
            </a:r>
          </a:p>
        </p:txBody>
      </p:sp>
      <p:pic>
        <p:nvPicPr>
          <p:cNvPr id="2" name="Picture 1">
            <a:extLst>
              <a:ext uri="{FF2B5EF4-FFF2-40B4-BE49-F238E27FC236}">
                <a16:creationId xmlns:a16="http://schemas.microsoft.com/office/drawing/2014/main" id="{A4B26E38-2DDB-A8E7-2B44-E26F10AE5EC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13FE2CE6-F2E7-E970-2072-9B12DBD26206}"/>
              </a:ext>
            </a:extLst>
          </p:cNvPr>
          <p:cNvSpPr>
            <a:spLocks noGrp="1"/>
          </p:cNvSpPr>
          <p:nvPr>
            <p:ph type="ftr" sz="quarter" idx="11"/>
          </p:nvPr>
        </p:nvSpPr>
        <p:spPr>
          <a:xfrm>
            <a:off x="1916527" y="6264585"/>
            <a:ext cx="3505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4" name="Picture 3">
            <a:extLst>
              <a:ext uri="{FF2B5EF4-FFF2-40B4-BE49-F238E27FC236}">
                <a16:creationId xmlns:a16="http://schemas.microsoft.com/office/drawing/2014/main" id="{9D1238D7-1FE7-7875-D357-3264FA4E94E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12</a:t>
            </a:fld>
            <a:endParaRPr lang="en-US" altLang="en-US" sz="1400" dirty="0">
              <a:solidFill>
                <a:srgbClr val="000000"/>
              </a:solidFill>
            </a:endParaRPr>
          </a:p>
        </p:txBody>
      </p:sp>
      <p:cxnSp>
        <p:nvCxnSpPr>
          <p:cNvPr id="6" name="Straight Connector 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11000">
                <a:srgbClr val="92D050">
                  <a:shade val="67500"/>
                  <a:satMod val="115000"/>
                </a:srgbClr>
              </a:gs>
              <a:gs pos="100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rgbClr val="000000"/>
                </a:solidFill>
                <a:latin typeface="Arial"/>
              </a:rPr>
              <a:t>SWOT Analysis</a:t>
            </a:r>
          </a:p>
        </p:txBody>
      </p:sp>
      <p:pic>
        <p:nvPicPr>
          <p:cNvPr id="81925" name="Picture 9"/>
          <p:cNvPicPr>
            <a:picLocks noChangeAspect="1" noChangeArrowheads="1"/>
          </p:cNvPicPr>
          <p:nvPr/>
        </p:nvPicPr>
        <p:blipFill>
          <a:blip r:embed="rId3">
            <a:extLst>
              <a:ext uri="{28A0092B-C50C-407E-A947-70E740481C1C}">
                <a14:useLocalDpi xmlns:a14="http://schemas.microsoft.com/office/drawing/2010/main" val="0"/>
              </a:ext>
            </a:extLst>
          </a:blip>
          <a:srcRect t="2643" b="3017"/>
          <a:stretch>
            <a:fillRect/>
          </a:stretch>
        </p:blipFill>
        <p:spPr bwMode="auto">
          <a:xfrm>
            <a:off x="0" y="1295400"/>
            <a:ext cx="9144000"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C07973B-13DF-ACC1-BB92-DAD74EEB567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CA439E78-A238-A852-2763-17D9EBC7014B}"/>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4" name="Picture 3">
            <a:extLst>
              <a:ext uri="{FF2B5EF4-FFF2-40B4-BE49-F238E27FC236}">
                <a16:creationId xmlns:a16="http://schemas.microsoft.com/office/drawing/2014/main" id="{43000348-38AC-D213-69EE-B9AEF5B9817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40963"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40964" name="Rectangle 43"/>
          <p:cNvSpPr>
            <a:spLocks noChangeArrowheads="1"/>
          </p:cNvSpPr>
          <p:nvPr/>
        </p:nvSpPr>
        <p:spPr bwMode="auto">
          <a:xfrm>
            <a:off x="6586538" y="6324600"/>
            <a:ext cx="7746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rPr>
              <a:t>er.org</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Components of the Business Plan</a:t>
            </a:r>
          </a:p>
        </p:txBody>
      </p:sp>
      <p:pic>
        <p:nvPicPr>
          <p:cNvPr id="40971" name="Picture 7" descr="bpicon.gif"/>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19650" y="2105025"/>
            <a:ext cx="30289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1"/>
          </p:nvPr>
        </p:nvSpPr>
        <p:spPr>
          <a:xfrm>
            <a:off x="603250" y="2271713"/>
            <a:ext cx="4121150" cy="3352800"/>
          </a:xfrm>
        </p:spPr>
        <p:txBody>
          <a:bodyPr rtlCol="0">
            <a:normAutofit lnSpcReduction="10000"/>
          </a:bodyPr>
          <a:lstStyle/>
          <a:p>
            <a:pPr eaLnBrk="1" fontAlgn="auto" hangingPunct="1">
              <a:spcAft>
                <a:spcPts val="0"/>
              </a:spcAft>
              <a:tabLst>
                <a:tab pos="4572000" algn="r"/>
              </a:tabLst>
              <a:defRPr/>
            </a:pPr>
            <a:r>
              <a:rPr lang="en-US" sz="2800" dirty="0"/>
              <a:t>Executive Summary</a:t>
            </a:r>
          </a:p>
          <a:p>
            <a:pPr eaLnBrk="1" fontAlgn="auto" hangingPunct="1">
              <a:spcAft>
                <a:spcPts val="0"/>
              </a:spcAft>
              <a:tabLst>
                <a:tab pos="4572000" algn="r"/>
              </a:tabLst>
              <a:defRPr/>
            </a:pPr>
            <a:r>
              <a:rPr lang="en-US" sz="2800" dirty="0"/>
              <a:t>Company Description</a:t>
            </a:r>
          </a:p>
          <a:p>
            <a:pPr eaLnBrk="1" fontAlgn="auto" hangingPunct="1">
              <a:spcAft>
                <a:spcPts val="0"/>
              </a:spcAft>
              <a:tabLst>
                <a:tab pos="4572000" algn="r"/>
              </a:tabLst>
              <a:defRPr/>
            </a:pPr>
            <a:r>
              <a:rPr lang="en-US" sz="2800" dirty="0"/>
              <a:t>Products/Services</a:t>
            </a:r>
          </a:p>
          <a:p>
            <a:pPr eaLnBrk="1" fontAlgn="auto" hangingPunct="1">
              <a:spcAft>
                <a:spcPts val="0"/>
              </a:spcAft>
              <a:tabLst>
                <a:tab pos="4572000" algn="r"/>
              </a:tabLst>
              <a:defRPr/>
            </a:pPr>
            <a:r>
              <a:rPr lang="en-US" sz="2800" dirty="0"/>
              <a:t>Marketing Plan</a:t>
            </a:r>
          </a:p>
          <a:p>
            <a:pPr eaLnBrk="1" fontAlgn="auto" hangingPunct="1">
              <a:spcAft>
                <a:spcPts val="0"/>
              </a:spcAft>
              <a:tabLst>
                <a:tab pos="4572000" algn="r"/>
              </a:tabLst>
              <a:defRPr/>
            </a:pPr>
            <a:r>
              <a:rPr lang="en-US" sz="2800" dirty="0"/>
              <a:t>Operations &amp; Management Plan</a:t>
            </a:r>
          </a:p>
          <a:p>
            <a:pPr eaLnBrk="1" fontAlgn="auto" hangingPunct="1">
              <a:spcAft>
                <a:spcPts val="0"/>
              </a:spcAft>
              <a:tabLst>
                <a:tab pos="4572000" algn="r"/>
              </a:tabLst>
              <a:defRPr/>
            </a:pPr>
            <a:r>
              <a:rPr lang="en-US" sz="2800" dirty="0"/>
              <a:t>Financial Plan</a:t>
            </a:r>
          </a:p>
          <a:p>
            <a:pPr eaLnBrk="1" fontAlgn="auto" hangingPunct="1">
              <a:spcAft>
                <a:spcPts val="0"/>
              </a:spcAft>
              <a:buFont typeface="Arial" pitchFamily="34" charset="0"/>
              <a:buNone/>
              <a:defRPr/>
            </a:pPr>
            <a:endParaRPr lang="en-US" dirty="0"/>
          </a:p>
        </p:txBody>
      </p:sp>
      <p:sp>
        <p:nvSpPr>
          <p:cNvPr id="2" name="Slide Number Placeholder 2">
            <a:extLst>
              <a:ext uri="{FF2B5EF4-FFF2-40B4-BE49-F238E27FC236}">
                <a16:creationId xmlns:a16="http://schemas.microsoft.com/office/drawing/2014/main" id="{67E42691-0BD3-A688-61A4-692A76C6AC40}"/>
              </a:ext>
            </a:extLst>
          </p:cNvPr>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13</a:t>
            </a:fld>
            <a:endParaRPr lang="en-US" altLang="en-US" sz="1400" dirty="0">
              <a:solidFill>
                <a:srgbClr val="000000"/>
              </a:solidFill>
            </a:endParaRPr>
          </a:p>
        </p:txBody>
      </p:sp>
      <p:pic>
        <p:nvPicPr>
          <p:cNvPr id="3" name="Picture 2">
            <a:extLst>
              <a:ext uri="{FF2B5EF4-FFF2-40B4-BE49-F238E27FC236}">
                <a16:creationId xmlns:a16="http://schemas.microsoft.com/office/drawing/2014/main" id="{E96820D4-B694-6775-003A-4E20A4CE7B9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4" name="Footer Placeholder 1">
            <a:extLst>
              <a:ext uri="{FF2B5EF4-FFF2-40B4-BE49-F238E27FC236}">
                <a16:creationId xmlns:a16="http://schemas.microsoft.com/office/drawing/2014/main" id="{85BF507B-2772-750D-3D96-2C991D0122C3}"/>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5" name="Picture 4">
            <a:extLst>
              <a:ext uri="{FF2B5EF4-FFF2-40B4-BE49-F238E27FC236}">
                <a16:creationId xmlns:a16="http://schemas.microsoft.com/office/drawing/2014/main" id="{275D8FEB-3601-6F10-D1CE-F762DD94998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150161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40963"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40965" name="Rectangle 43"/>
          <p:cNvSpPr>
            <a:spLocks noChangeArrowheads="1"/>
          </p:cNvSpPr>
          <p:nvPr/>
        </p:nvSpPr>
        <p:spPr bwMode="auto">
          <a:xfrm>
            <a:off x="6586538" y="6324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err="1">
                <a:solidFill>
                  <a:srgbClr val="FFFFFF"/>
                </a:solidFill>
              </a:rPr>
              <a:t>htt</a:t>
            </a:r>
            <a:endParaRPr lang="en-US" altLang="en-US" sz="1800" dirty="0">
              <a:solidFill>
                <a:srgbClr val="FFFFFF"/>
              </a:solidFill>
            </a:endParaRP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Company Description</a:t>
            </a:r>
          </a:p>
        </p:txBody>
      </p:sp>
      <p:pic>
        <p:nvPicPr>
          <p:cNvPr id="40971" name="Picture 7" descr="bpicon.gif"/>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2000" y="2105025"/>
            <a:ext cx="30289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1"/>
          </p:nvPr>
        </p:nvSpPr>
        <p:spPr>
          <a:xfrm>
            <a:off x="4419600" y="2057399"/>
            <a:ext cx="4121150" cy="3810001"/>
          </a:xfrm>
        </p:spPr>
        <p:txBody>
          <a:bodyPr rtlCol="0">
            <a:normAutofit fontScale="25000" lnSpcReduction="20000"/>
          </a:bodyPr>
          <a:lstStyle/>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Describe the business</a:t>
            </a:r>
          </a:p>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Legal structure</a:t>
            </a:r>
          </a:p>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Your products and services </a:t>
            </a:r>
          </a:p>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Identify target customer</a:t>
            </a:r>
          </a:p>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Business ownership</a:t>
            </a:r>
          </a:p>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Brief history if existing business (or acquisition)</a:t>
            </a:r>
          </a:p>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Location factors</a:t>
            </a:r>
          </a:p>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Hours of operation</a:t>
            </a:r>
          </a:p>
          <a:p>
            <a:pPr eaLnBrk="1" fontAlgn="auto" hangingPunct="1">
              <a:spcAft>
                <a:spcPts val="0"/>
              </a:spcAft>
              <a:buFont typeface="Arial" pitchFamily="34" charset="0"/>
              <a:buNone/>
              <a:defRPr/>
            </a:pPr>
            <a:endParaRPr lang="en-US" dirty="0"/>
          </a:p>
        </p:txBody>
      </p:sp>
      <p:sp>
        <p:nvSpPr>
          <p:cNvPr id="17"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14</a:t>
            </a:fld>
            <a:endParaRPr lang="en-US" altLang="en-US" sz="1400" dirty="0">
              <a:solidFill>
                <a:srgbClr val="000000"/>
              </a:solidFill>
            </a:endParaRPr>
          </a:p>
        </p:txBody>
      </p:sp>
      <p:pic>
        <p:nvPicPr>
          <p:cNvPr id="2" name="Picture 1">
            <a:extLst>
              <a:ext uri="{FF2B5EF4-FFF2-40B4-BE49-F238E27FC236}">
                <a16:creationId xmlns:a16="http://schemas.microsoft.com/office/drawing/2014/main" id="{07245460-981B-4457-EC0D-4160F72FB1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1F0B6C67-048F-AF67-6C9E-B88CF8291FBE}"/>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4" name="Picture 3">
            <a:extLst>
              <a:ext uri="{FF2B5EF4-FFF2-40B4-BE49-F238E27FC236}">
                <a16:creationId xmlns:a16="http://schemas.microsoft.com/office/drawing/2014/main" id="{8B029193-CE95-6D5C-4F38-B7C4D0BCB0E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3456122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40963"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…More on Products &amp; Services</a:t>
            </a:r>
          </a:p>
        </p:txBody>
      </p:sp>
      <p:sp>
        <p:nvSpPr>
          <p:cNvPr id="15" name="Content Placeholder 2"/>
          <p:cNvSpPr>
            <a:spLocks noGrp="1"/>
          </p:cNvSpPr>
          <p:nvPr>
            <p:ph idx="1"/>
          </p:nvPr>
        </p:nvSpPr>
        <p:spPr>
          <a:xfrm>
            <a:off x="1139825" y="1787525"/>
            <a:ext cx="6864350" cy="3810001"/>
          </a:xfrm>
          <a:solidFill>
            <a:schemeClr val="accent2">
              <a:lumMod val="40000"/>
              <a:lumOff val="60000"/>
            </a:schemeClr>
          </a:solidFill>
        </p:spPr>
        <p:txBody>
          <a:bodyPr rtlCol="0">
            <a:normAutofit/>
          </a:bodyPr>
          <a:lstStyle/>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How product is produced</a:t>
            </a:r>
          </a:p>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Distribution description</a:t>
            </a:r>
          </a:p>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How service is performed</a:t>
            </a:r>
          </a:p>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Advantages/benefits</a:t>
            </a:r>
          </a:p>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Warranties/guarantees?</a:t>
            </a:r>
          </a:p>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Menus/Catalogs?</a:t>
            </a:r>
          </a:p>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Suppliers and Initial Purchase Levels</a:t>
            </a:r>
          </a:p>
        </p:txBody>
      </p:sp>
      <p:sp>
        <p:nvSpPr>
          <p:cNvPr id="17"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15</a:t>
            </a:fld>
            <a:endParaRPr lang="en-US" altLang="en-US" sz="1400" dirty="0">
              <a:solidFill>
                <a:srgbClr val="000000"/>
              </a:solidFill>
            </a:endParaRPr>
          </a:p>
        </p:txBody>
      </p:sp>
      <p:pic>
        <p:nvPicPr>
          <p:cNvPr id="2" name="Picture 1">
            <a:extLst>
              <a:ext uri="{FF2B5EF4-FFF2-40B4-BE49-F238E27FC236}">
                <a16:creationId xmlns:a16="http://schemas.microsoft.com/office/drawing/2014/main" id="{C81C5A70-D502-48BA-A8AA-F3ECA3463D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B92D3CB9-F04E-AB92-D463-0567854286BB}"/>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4" name="Picture 3">
            <a:extLst>
              <a:ext uri="{FF2B5EF4-FFF2-40B4-BE49-F238E27FC236}">
                <a16:creationId xmlns:a16="http://schemas.microsoft.com/office/drawing/2014/main" id="{DEB86AAC-F0E0-430A-49F1-1A3E4E8E27F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155487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40963"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Marketing Plan</a:t>
            </a:r>
          </a:p>
        </p:txBody>
      </p:sp>
      <p:pic>
        <p:nvPicPr>
          <p:cNvPr id="40971" name="Picture 7" descr="bpicon.gif"/>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29250" y="2105025"/>
            <a:ext cx="30289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a:spLocks noGrp="1"/>
          </p:cNvSpPr>
          <p:nvPr>
            <p:ph idx="1"/>
          </p:nvPr>
        </p:nvSpPr>
        <p:spPr>
          <a:xfrm>
            <a:off x="679450" y="1905000"/>
            <a:ext cx="4578350" cy="3810001"/>
          </a:xfrm>
        </p:spPr>
        <p:txBody>
          <a:bodyPr rtlCol="0">
            <a:noAutofit/>
          </a:bodyPr>
          <a:lstStyle/>
          <a:p>
            <a:pPr eaLnBrk="1" fontAlgn="auto" hangingPunct="1">
              <a:spcAft>
                <a:spcPts val="0"/>
              </a:spcAft>
              <a:tabLst>
                <a:tab pos="4572000" algn="r"/>
              </a:tabLst>
              <a:defRPr/>
            </a:pPr>
            <a:r>
              <a:rPr lang="en-US" sz="2600" dirty="0">
                <a:latin typeface="Arial" panose="020B0604020202020204" pitchFamily="34" charset="0"/>
                <a:cs typeface="Arial" panose="020B0604020202020204" pitchFamily="34" charset="0"/>
              </a:rPr>
              <a:t>How will you position your business</a:t>
            </a:r>
          </a:p>
          <a:p>
            <a:pPr eaLnBrk="1" fontAlgn="auto" hangingPunct="1">
              <a:spcAft>
                <a:spcPts val="0"/>
              </a:spcAft>
              <a:tabLst>
                <a:tab pos="4572000" algn="r"/>
              </a:tabLst>
              <a:defRPr/>
            </a:pPr>
            <a:r>
              <a:rPr lang="en-US" sz="2600" dirty="0">
                <a:latin typeface="Arial" panose="020B0604020202020204" pitchFamily="34" charset="0"/>
                <a:cs typeface="Arial" panose="020B0604020202020204" pitchFamily="34" charset="0"/>
              </a:rPr>
              <a:t>Target Market</a:t>
            </a:r>
          </a:p>
          <a:p>
            <a:pPr eaLnBrk="1" fontAlgn="auto" hangingPunct="1">
              <a:spcAft>
                <a:spcPts val="0"/>
              </a:spcAft>
              <a:tabLst>
                <a:tab pos="4572000" algn="r"/>
              </a:tabLst>
              <a:defRPr/>
            </a:pPr>
            <a:r>
              <a:rPr lang="en-US" sz="2600" dirty="0">
                <a:latin typeface="Arial" panose="020B0604020202020204" pitchFamily="34" charset="0"/>
                <a:cs typeface="Arial" panose="020B0604020202020204" pitchFamily="34" charset="0"/>
              </a:rPr>
              <a:t>How Product/service appeals to target</a:t>
            </a:r>
          </a:p>
          <a:p>
            <a:pPr eaLnBrk="1" fontAlgn="auto" hangingPunct="1">
              <a:spcAft>
                <a:spcPts val="0"/>
              </a:spcAft>
              <a:tabLst>
                <a:tab pos="4572000" algn="r"/>
              </a:tabLst>
              <a:defRPr/>
            </a:pPr>
            <a:r>
              <a:rPr lang="en-US" sz="2600" dirty="0">
                <a:latin typeface="Arial" panose="020B0604020202020204" pitchFamily="34" charset="0"/>
                <a:cs typeface="Arial" panose="020B0604020202020204" pitchFamily="34" charset="0"/>
              </a:rPr>
              <a:t>Apply 4Ps to target (product, price, place, promotion)</a:t>
            </a:r>
          </a:p>
          <a:p>
            <a:pPr eaLnBrk="1" fontAlgn="auto" hangingPunct="1">
              <a:spcAft>
                <a:spcPts val="0"/>
              </a:spcAft>
              <a:tabLst>
                <a:tab pos="4572000" algn="r"/>
              </a:tabLst>
              <a:defRPr/>
            </a:pPr>
            <a:r>
              <a:rPr lang="en-US" sz="2600" dirty="0">
                <a:latin typeface="Arial" panose="020B0604020202020204" pitchFamily="34" charset="0"/>
                <a:cs typeface="Arial" panose="020B0604020202020204" pitchFamily="34" charset="0"/>
              </a:rPr>
              <a:t>Marketing Budget</a:t>
            </a:r>
          </a:p>
        </p:txBody>
      </p:sp>
      <p:sp>
        <p:nvSpPr>
          <p:cNvPr id="17"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16</a:t>
            </a:fld>
            <a:endParaRPr lang="en-US" altLang="en-US" sz="1400" dirty="0">
              <a:solidFill>
                <a:srgbClr val="000000"/>
              </a:solidFill>
            </a:endParaRPr>
          </a:p>
        </p:txBody>
      </p:sp>
      <p:pic>
        <p:nvPicPr>
          <p:cNvPr id="2" name="Picture 1">
            <a:extLst>
              <a:ext uri="{FF2B5EF4-FFF2-40B4-BE49-F238E27FC236}">
                <a16:creationId xmlns:a16="http://schemas.microsoft.com/office/drawing/2014/main" id="{7727FB38-839E-DC96-A9E4-FC2164ACFB1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DDFC1185-4165-A4C5-486F-B621AFAEE57E}"/>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4" name="Picture 3">
            <a:extLst>
              <a:ext uri="{FF2B5EF4-FFF2-40B4-BE49-F238E27FC236}">
                <a16:creationId xmlns:a16="http://schemas.microsoft.com/office/drawing/2014/main" id="{7C96537A-60AE-2F03-CF10-7AA6AFDA3CD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19071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40963"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40965" name="Rectangle 43"/>
          <p:cNvSpPr>
            <a:spLocks noChangeArrowheads="1"/>
          </p:cNvSpPr>
          <p:nvPr/>
        </p:nvSpPr>
        <p:spPr bwMode="auto">
          <a:xfrm>
            <a:off x="6586538" y="6324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rPr>
              <a:t>g</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…about the market (industry)</a:t>
            </a:r>
          </a:p>
        </p:txBody>
      </p:sp>
      <p:sp>
        <p:nvSpPr>
          <p:cNvPr id="15" name="Content Placeholder 2"/>
          <p:cNvSpPr>
            <a:spLocks noGrp="1"/>
          </p:cNvSpPr>
          <p:nvPr>
            <p:ph idx="1"/>
          </p:nvPr>
        </p:nvSpPr>
        <p:spPr>
          <a:xfrm>
            <a:off x="1139825" y="1523999"/>
            <a:ext cx="6864350" cy="4343402"/>
          </a:xfrm>
          <a:solidFill>
            <a:schemeClr val="accent2">
              <a:lumMod val="40000"/>
              <a:lumOff val="60000"/>
            </a:schemeClr>
          </a:solidFill>
        </p:spPr>
        <p:txBody>
          <a:bodyPr rtlCol="0">
            <a:normAutofit/>
          </a:bodyPr>
          <a:lstStyle/>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Industry profile &amp; trends</a:t>
            </a:r>
          </a:p>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Market potential (your area demographics)</a:t>
            </a:r>
          </a:p>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Identify the characteristics &amp; attributes of your target market/customer profile</a:t>
            </a:r>
          </a:p>
          <a:p>
            <a:pPr lvl="1" eaLnBrk="1" fontAlgn="auto" hangingPunct="1">
              <a:spcAft>
                <a:spcPts val="0"/>
              </a:spcAft>
              <a:tabLst>
                <a:tab pos="4572000" algn="r"/>
              </a:tabLst>
              <a:defRPr/>
            </a:pPr>
            <a:r>
              <a:rPr lang="en-US" sz="2400" dirty="0">
                <a:latin typeface="Arial" panose="020B0604020202020204" pitchFamily="34" charset="0"/>
                <a:cs typeface="Arial" panose="020B0604020202020204" pitchFamily="34" charset="0"/>
              </a:rPr>
              <a:t>Describe Customer Needs &amp; Wants</a:t>
            </a:r>
          </a:p>
          <a:p>
            <a:pPr lvl="1" eaLnBrk="1" fontAlgn="auto" hangingPunct="1">
              <a:spcAft>
                <a:spcPts val="0"/>
              </a:spcAft>
              <a:tabLst>
                <a:tab pos="4572000" algn="r"/>
              </a:tabLst>
              <a:defRPr/>
            </a:pPr>
            <a:r>
              <a:rPr lang="en-US" sz="2400" dirty="0">
                <a:latin typeface="Arial" panose="020B0604020202020204" pitchFamily="34" charset="0"/>
                <a:cs typeface="Arial" panose="020B0604020202020204" pitchFamily="34" charset="0"/>
              </a:rPr>
              <a:t>Describe purchasing habits</a:t>
            </a:r>
          </a:p>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Analysis of Competitors</a:t>
            </a:r>
          </a:p>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Growth potential?</a:t>
            </a:r>
          </a:p>
        </p:txBody>
      </p:sp>
      <p:sp>
        <p:nvSpPr>
          <p:cNvPr id="17"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17</a:t>
            </a:fld>
            <a:endParaRPr lang="en-US" altLang="en-US" sz="1400" dirty="0">
              <a:solidFill>
                <a:srgbClr val="000000"/>
              </a:solidFill>
            </a:endParaRPr>
          </a:p>
        </p:txBody>
      </p:sp>
      <p:pic>
        <p:nvPicPr>
          <p:cNvPr id="2" name="Picture 1">
            <a:extLst>
              <a:ext uri="{FF2B5EF4-FFF2-40B4-BE49-F238E27FC236}">
                <a16:creationId xmlns:a16="http://schemas.microsoft.com/office/drawing/2014/main" id="{B66544DD-559E-D82B-CF53-891476326CE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DC24ED08-DF0D-6793-86B0-A705EAB88A3C}"/>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4" name="Picture 3">
            <a:extLst>
              <a:ext uri="{FF2B5EF4-FFF2-40B4-BE49-F238E27FC236}">
                <a16:creationId xmlns:a16="http://schemas.microsoft.com/office/drawing/2014/main" id="{A1C45CA7-BE62-FFE1-D44A-73D7DC2957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1186514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40963"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…do the marketing research</a:t>
            </a:r>
          </a:p>
        </p:txBody>
      </p:sp>
      <p:sp>
        <p:nvSpPr>
          <p:cNvPr id="15" name="Content Placeholder 2"/>
          <p:cNvSpPr>
            <a:spLocks noGrp="1"/>
          </p:cNvSpPr>
          <p:nvPr>
            <p:ph idx="1"/>
          </p:nvPr>
        </p:nvSpPr>
        <p:spPr>
          <a:xfrm>
            <a:off x="1139825" y="1523999"/>
            <a:ext cx="6864350" cy="4343402"/>
          </a:xfrm>
          <a:solidFill>
            <a:schemeClr val="accent2">
              <a:lumMod val="40000"/>
              <a:lumOff val="60000"/>
            </a:schemeClr>
          </a:solidFill>
        </p:spPr>
        <p:txBody>
          <a:bodyPr rtlCol="0">
            <a:normAutofit/>
          </a:bodyPr>
          <a:lstStyle/>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Secondary Research</a:t>
            </a:r>
          </a:p>
          <a:p>
            <a:pPr lvl="1" eaLnBrk="1" fontAlgn="auto" hangingPunct="1">
              <a:spcAft>
                <a:spcPts val="0"/>
              </a:spcAft>
              <a:tabLst>
                <a:tab pos="4572000" algn="r"/>
              </a:tabLst>
              <a:defRPr/>
            </a:pPr>
            <a:r>
              <a:rPr lang="en-US" sz="2400" dirty="0">
                <a:latin typeface="Arial" panose="020B0604020202020204" pitchFamily="34" charset="0"/>
                <a:cs typeface="Arial" panose="020B0604020202020204" pitchFamily="34" charset="0"/>
              </a:rPr>
              <a:t>Trade publications, websites, </a:t>
            </a:r>
            <a:r>
              <a:rPr lang="en-US" sz="2400" dirty="0" err="1">
                <a:latin typeface="Arial" panose="020B0604020202020204" pitchFamily="34" charset="0"/>
                <a:cs typeface="Arial" panose="020B0604020202020204" pitchFamily="34" charset="0"/>
              </a:rPr>
              <a:t>etc</a:t>
            </a:r>
            <a:endParaRPr lang="en-US" sz="2400" dirty="0">
              <a:latin typeface="Arial" panose="020B0604020202020204" pitchFamily="34" charset="0"/>
              <a:cs typeface="Arial" panose="020B0604020202020204" pitchFamily="34" charset="0"/>
            </a:endParaRPr>
          </a:p>
          <a:p>
            <a:pPr lvl="1" eaLnBrk="1" fontAlgn="auto" hangingPunct="1">
              <a:spcAft>
                <a:spcPts val="0"/>
              </a:spcAft>
              <a:tabLst>
                <a:tab pos="4572000" algn="r"/>
              </a:tabLst>
              <a:defRPr/>
            </a:pPr>
            <a:r>
              <a:rPr lang="en-US" sz="2400" dirty="0">
                <a:latin typeface="Arial" panose="020B0604020202020204" pitchFamily="34" charset="0"/>
                <a:cs typeface="Arial" panose="020B0604020202020204" pitchFamily="34" charset="0"/>
              </a:rPr>
              <a:t>NJ State Library System “Jersey Clicks” (Reference Solutions)</a:t>
            </a:r>
          </a:p>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Primary Research</a:t>
            </a:r>
          </a:p>
          <a:p>
            <a:pPr lvl="1" eaLnBrk="1" fontAlgn="auto" hangingPunct="1">
              <a:spcAft>
                <a:spcPts val="0"/>
              </a:spcAft>
              <a:tabLst>
                <a:tab pos="4572000" algn="r"/>
              </a:tabLst>
              <a:defRPr/>
            </a:pPr>
            <a:r>
              <a:rPr lang="en-US" sz="2400" dirty="0">
                <a:latin typeface="Arial" panose="020B0604020202020204" pitchFamily="34" charset="0"/>
                <a:cs typeface="Arial" panose="020B0604020202020204" pitchFamily="34" charset="0"/>
              </a:rPr>
              <a:t>Networking clubs, groups in your business sector</a:t>
            </a:r>
          </a:p>
          <a:p>
            <a:pPr lvl="1" eaLnBrk="1" fontAlgn="auto" hangingPunct="1">
              <a:spcAft>
                <a:spcPts val="0"/>
              </a:spcAft>
              <a:tabLst>
                <a:tab pos="4572000" algn="r"/>
              </a:tabLst>
              <a:defRPr/>
            </a:pPr>
            <a:r>
              <a:rPr lang="en-US" sz="2400" dirty="0">
                <a:latin typeface="Arial" panose="020B0604020202020204" pitchFamily="34" charset="0"/>
                <a:cs typeface="Arial" panose="020B0604020202020204" pitchFamily="34" charset="0"/>
              </a:rPr>
              <a:t>Local chambers of commerce and business associations</a:t>
            </a:r>
          </a:p>
        </p:txBody>
      </p:sp>
      <p:sp>
        <p:nvSpPr>
          <p:cNvPr id="17"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18</a:t>
            </a:fld>
            <a:endParaRPr lang="en-US" altLang="en-US" sz="1400" dirty="0">
              <a:solidFill>
                <a:srgbClr val="000000"/>
              </a:solidFill>
            </a:endParaRPr>
          </a:p>
        </p:txBody>
      </p:sp>
      <p:pic>
        <p:nvPicPr>
          <p:cNvPr id="2" name="Picture 1">
            <a:extLst>
              <a:ext uri="{FF2B5EF4-FFF2-40B4-BE49-F238E27FC236}">
                <a16:creationId xmlns:a16="http://schemas.microsoft.com/office/drawing/2014/main" id="{6F1BF0F4-5968-DACE-0C50-88DEFEF1B8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33B5A08A-9A4B-2C91-0739-D44C245DF05B}"/>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4" name="Picture 3">
            <a:extLst>
              <a:ext uri="{FF2B5EF4-FFF2-40B4-BE49-F238E27FC236}">
                <a16:creationId xmlns:a16="http://schemas.microsoft.com/office/drawing/2014/main" id="{D28FA695-8E6F-E566-F6D6-B7FDF56D645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107578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40963"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Operations &amp; Management Plan</a:t>
            </a:r>
          </a:p>
        </p:txBody>
      </p:sp>
      <p:pic>
        <p:nvPicPr>
          <p:cNvPr id="40971" name="Picture 7" descr="bpicon.gif"/>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2000" y="2105025"/>
            <a:ext cx="30289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a:spLocks noGrp="1"/>
          </p:cNvSpPr>
          <p:nvPr>
            <p:ph idx="1"/>
          </p:nvPr>
        </p:nvSpPr>
        <p:spPr>
          <a:xfrm>
            <a:off x="4343400" y="1905000"/>
            <a:ext cx="4197350" cy="3810001"/>
          </a:xfrm>
        </p:spPr>
        <p:txBody>
          <a:bodyPr rtlCol="0">
            <a:normAutofit fontScale="25000" lnSpcReduction="20000"/>
          </a:bodyPr>
          <a:lstStyle/>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Owner personal history</a:t>
            </a:r>
          </a:p>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Education/Credentials</a:t>
            </a:r>
          </a:p>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Related work experience</a:t>
            </a:r>
          </a:p>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Duties &amp; responsibilities</a:t>
            </a:r>
          </a:p>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Owner compensation</a:t>
            </a:r>
          </a:p>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Other managers and employees</a:t>
            </a:r>
          </a:p>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Roles, responsibilities, compensation</a:t>
            </a:r>
          </a:p>
          <a:p>
            <a:pPr eaLnBrk="1" fontAlgn="auto" hangingPunct="1">
              <a:spcAft>
                <a:spcPts val="0"/>
              </a:spcAft>
              <a:tabLst>
                <a:tab pos="4572000" algn="r"/>
              </a:tabLst>
              <a:defRPr/>
            </a:pPr>
            <a:r>
              <a:rPr lang="en-US" sz="10400" dirty="0">
                <a:latin typeface="Arial" panose="020B0604020202020204" pitchFamily="34" charset="0"/>
                <a:cs typeface="Arial" panose="020B0604020202020204" pitchFamily="34" charset="0"/>
              </a:rPr>
              <a:t>Job descriptions</a:t>
            </a:r>
          </a:p>
        </p:txBody>
      </p:sp>
      <p:sp>
        <p:nvSpPr>
          <p:cNvPr id="17"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19</a:t>
            </a:fld>
            <a:endParaRPr lang="en-US" altLang="en-US" sz="1400" dirty="0">
              <a:solidFill>
                <a:srgbClr val="000000"/>
              </a:solidFill>
            </a:endParaRPr>
          </a:p>
        </p:txBody>
      </p:sp>
      <p:pic>
        <p:nvPicPr>
          <p:cNvPr id="2" name="Picture 1">
            <a:extLst>
              <a:ext uri="{FF2B5EF4-FFF2-40B4-BE49-F238E27FC236}">
                <a16:creationId xmlns:a16="http://schemas.microsoft.com/office/drawing/2014/main" id="{146E6C79-46A9-ABE4-079C-5D7480556AB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7800F723-61A8-C19B-6816-A9BEEAF9F919}"/>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4" name="Picture 3">
            <a:extLst>
              <a:ext uri="{FF2B5EF4-FFF2-40B4-BE49-F238E27FC236}">
                <a16:creationId xmlns:a16="http://schemas.microsoft.com/office/drawing/2014/main" id="{A05AD036-CEBD-9DC6-8CF5-E4B74B5364D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157495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5F237-BB98-0D49-C788-9795721241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86DE499-A8A2-8F74-F3FC-5FF6BD89B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71" y="2758750"/>
            <a:ext cx="8549657" cy="1767844"/>
          </a:xfrm>
          <a:prstGeom prst="rect">
            <a:avLst/>
          </a:prstGeom>
        </p:spPr>
      </p:pic>
      <p:pic>
        <p:nvPicPr>
          <p:cNvPr id="7" name="Picture 6">
            <a:extLst>
              <a:ext uri="{FF2B5EF4-FFF2-40B4-BE49-F238E27FC236}">
                <a16:creationId xmlns:a16="http://schemas.microsoft.com/office/drawing/2014/main" id="{B7E731B8-8500-FCFA-6A21-83EDBC2B606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cxnSp>
        <p:nvCxnSpPr>
          <p:cNvPr id="14" name="Straight Connector 13">
            <a:extLst>
              <a:ext uri="{FF2B5EF4-FFF2-40B4-BE49-F238E27FC236}">
                <a16:creationId xmlns:a16="http://schemas.microsoft.com/office/drawing/2014/main" id="{9D7B1187-AAA4-D8D4-32B0-0B45114BAF1C}"/>
              </a:ext>
            </a:extLst>
          </p:cNvPr>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9460" name="Footer Placeholder 1">
            <a:extLst>
              <a:ext uri="{FF2B5EF4-FFF2-40B4-BE49-F238E27FC236}">
                <a16:creationId xmlns:a16="http://schemas.microsoft.com/office/drawing/2014/main" id="{3313398E-384B-8984-5D0C-A77C888FF2DB}"/>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sp>
        <p:nvSpPr>
          <p:cNvPr id="10" name="Title 41">
            <a:extLst>
              <a:ext uri="{FF2B5EF4-FFF2-40B4-BE49-F238E27FC236}">
                <a16:creationId xmlns:a16="http://schemas.microsoft.com/office/drawing/2014/main" id="{C02D3D77-D123-E9BE-E5EC-D286641C236E}"/>
              </a:ext>
            </a:extLst>
          </p:cNvPr>
          <p:cNvSpPr txBox="1">
            <a:spLocks/>
          </p:cNvSpPr>
          <p:nvPr/>
        </p:nvSpPr>
        <p:spPr bwMode="auto">
          <a:xfrm>
            <a:off x="0" y="0"/>
            <a:ext cx="9144000" cy="1295400"/>
          </a:xfrm>
          <a:prstGeom prst="rect">
            <a:avLst/>
          </a:prstGeom>
          <a:gradFill flip="none" rotWithShape="1">
            <a:gsLst>
              <a:gs pos="0">
                <a:srgbClr val="92D050">
                  <a:shade val="30000"/>
                  <a:satMod val="115000"/>
                </a:srgbClr>
              </a:gs>
              <a:gs pos="11000">
                <a:srgbClr val="92D050">
                  <a:shade val="67500"/>
                  <a:satMod val="115000"/>
                </a:srgbClr>
              </a:gs>
              <a:gs pos="100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Arial" charset="0"/>
              </a:rPr>
              <a:t>Writing a Business Plan</a:t>
            </a:r>
          </a:p>
        </p:txBody>
      </p:sp>
      <p:sp>
        <p:nvSpPr>
          <p:cNvPr id="19464" name="Subtitle 55">
            <a:extLst>
              <a:ext uri="{FF2B5EF4-FFF2-40B4-BE49-F238E27FC236}">
                <a16:creationId xmlns:a16="http://schemas.microsoft.com/office/drawing/2014/main" id="{4D8AC6EE-B3E8-C44B-8082-805777B77C28}"/>
              </a:ext>
            </a:extLst>
          </p:cNvPr>
          <p:cNvSpPr txBox="1">
            <a:spLocks/>
          </p:cNvSpPr>
          <p:nvPr/>
        </p:nvSpPr>
        <p:spPr bwMode="auto">
          <a:xfrm>
            <a:off x="1371600" y="2204155"/>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000" i="1" dirty="0"/>
              <a:t>Presented in partnership with…</a:t>
            </a:r>
          </a:p>
        </p:txBody>
      </p:sp>
      <p:sp>
        <p:nvSpPr>
          <p:cNvPr id="13" name="Slide Number Placeholder 2">
            <a:extLst>
              <a:ext uri="{FF2B5EF4-FFF2-40B4-BE49-F238E27FC236}">
                <a16:creationId xmlns:a16="http://schemas.microsoft.com/office/drawing/2014/main" id="{4D51095C-A7D3-D0E5-8035-09A9D9137F84}"/>
              </a:ext>
            </a:extLst>
          </p:cNvPr>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BAB792-B1DB-40D1-A569-9944FF45AB16}" type="slidenum">
              <a:rPr lang="en-US" altLang="en-US" sz="1400" smtClean="0">
                <a:solidFill>
                  <a:srgbClr val="000000"/>
                </a:solidFill>
              </a:rPr>
              <a:pPr>
                <a:spcBef>
                  <a:spcPct val="0"/>
                </a:spcBef>
                <a:buFontTx/>
                <a:buNone/>
              </a:pPr>
              <a:t>2</a:t>
            </a:fld>
            <a:endParaRPr lang="en-US" altLang="en-US" sz="1400">
              <a:solidFill>
                <a:srgbClr val="000000"/>
              </a:solidFill>
            </a:endParaRPr>
          </a:p>
        </p:txBody>
      </p:sp>
      <p:pic>
        <p:nvPicPr>
          <p:cNvPr id="5" name="Picture 4">
            <a:extLst>
              <a:ext uri="{FF2B5EF4-FFF2-40B4-BE49-F238E27FC236}">
                <a16:creationId xmlns:a16="http://schemas.microsoft.com/office/drawing/2014/main" id="{9158E851-EB4C-BD36-B929-AC034137886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140824350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40963"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Financial Documents</a:t>
            </a:r>
          </a:p>
        </p:txBody>
      </p:sp>
      <p:pic>
        <p:nvPicPr>
          <p:cNvPr id="40971" name="Picture 7" descr="bpicon.gif"/>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81650" y="2105025"/>
            <a:ext cx="30289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a:spLocks noGrp="1"/>
          </p:cNvSpPr>
          <p:nvPr>
            <p:ph idx="1"/>
          </p:nvPr>
        </p:nvSpPr>
        <p:spPr>
          <a:xfrm>
            <a:off x="609600" y="2057399"/>
            <a:ext cx="4953000" cy="3810001"/>
          </a:xfrm>
        </p:spPr>
        <p:txBody>
          <a:bodyPr rtlCol="0">
            <a:normAutofit/>
          </a:bodyPr>
          <a:lstStyle/>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Basic Financial Statements</a:t>
            </a:r>
          </a:p>
          <a:p>
            <a:pPr lvl="1" eaLnBrk="1" fontAlgn="auto" hangingPunct="1">
              <a:spcAft>
                <a:spcPts val="0"/>
              </a:spcAft>
              <a:tabLst>
                <a:tab pos="4572000" algn="r"/>
              </a:tabLst>
              <a:defRPr/>
            </a:pPr>
            <a:r>
              <a:rPr lang="en-US" sz="2200" dirty="0">
                <a:latin typeface="Arial" panose="020B0604020202020204" pitchFamily="34" charset="0"/>
                <a:cs typeface="Arial" panose="020B0604020202020204" pitchFamily="34" charset="0"/>
              </a:rPr>
              <a:t>Balance Sheet</a:t>
            </a:r>
          </a:p>
          <a:p>
            <a:pPr lvl="1" eaLnBrk="1" fontAlgn="auto" hangingPunct="1">
              <a:spcAft>
                <a:spcPts val="0"/>
              </a:spcAft>
              <a:tabLst>
                <a:tab pos="4572000" algn="r"/>
              </a:tabLst>
              <a:defRPr/>
            </a:pPr>
            <a:r>
              <a:rPr lang="en-US" sz="2200" dirty="0">
                <a:latin typeface="Arial" panose="020B0604020202020204" pitchFamily="34" charset="0"/>
                <a:cs typeface="Arial" panose="020B0604020202020204" pitchFamily="34" charset="0"/>
              </a:rPr>
              <a:t>Profit/Loss (Income Statement)</a:t>
            </a:r>
          </a:p>
          <a:p>
            <a:pPr lvl="1" eaLnBrk="1" fontAlgn="auto" hangingPunct="1">
              <a:spcAft>
                <a:spcPts val="0"/>
              </a:spcAft>
              <a:tabLst>
                <a:tab pos="4572000" algn="r"/>
              </a:tabLst>
              <a:defRPr/>
            </a:pPr>
            <a:r>
              <a:rPr lang="en-US" sz="2200" dirty="0">
                <a:latin typeface="Arial" panose="020B0604020202020204" pitchFamily="34" charset="0"/>
                <a:cs typeface="Arial" panose="020B0604020202020204" pitchFamily="34" charset="0"/>
              </a:rPr>
              <a:t>Cash Flow</a:t>
            </a:r>
          </a:p>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Sources/Uses of funds</a:t>
            </a:r>
          </a:p>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Capital Equipment Startup Costs</a:t>
            </a:r>
          </a:p>
          <a:p>
            <a:pPr eaLnBrk="1" fontAlgn="auto" hangingPunct="1">
              <a:spcAft>
                <a:spcPts val="0"/>
              </a:spcAft>
              <a:tabLst>
                <a:tab pos="4572000" algn="r"/>
              </a:tabLst>
              <a:defRPr/>
            </a:pPr>
            <a:r>
              <a:rPr lang="en-US" sz="2800" dirty="0">
                <a:latin typeface="Arial" panose="020B0604020202020204" pitchFamily="34" charset="0"/>
                <a:cs typeface="Arial" panose="020B0604020202020204" pitchFamily="34" charset="0"/>
              </a:rPr>
              <a:t>Break even analysis</a:t>
            </a:r>
          </a:p>
        </p:txBody>
      </p:sp>
      <p:pic>
        <p:nvPicPr>
          <p:cNvPr id="2" name="Picture 1">
            <a:extLst>
              <a:ext uri="{FF2B5EF4-FFF2-40B4-BE49-F238E27FC236}">
                <a16:creationId xmlns:a16="http://schemas.microsoft.com/office/drawing/2014/main" id="{D6C4F30C-6063-6C5C-6F39-DA856FF0686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558107F4-9CF1-52A0-D060-99253E32DC1E}"/>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4" name="Picture 3">
            <a:extLst>
              <a:ext uri="{FF2B5EF4-FFF2-40B4-BE49-F238E27FC236}">
                <a16:creationId xmlns:a16="http://schemas.microsoft.com/office/drawing/2014/main" id="{07CB4B24-996C-C30D-0BDC-51667663535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20653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Your Entrepreneurial Readiness</a:t>
            </a:r>
          </a:p>
        </p:txBody>
      </p:sp>
      <p:sp>
        <p:nvSpPr>
          <p:cNvPr id="51206" name="Content Placeholder 2"/>
          <p:cNvSpPr>
            <a:spLocks noGrp="1"/>
          </p:cNvSpPr>
          <p:nvPr>
            <p:ph idx="1"/>
          </p:nvPr>
        </p:nvSpPr>
        <p:spPr>
          <a:xfrm>
            <a:off x="457200" y="1828800"/>
            <a:ext cx="4411663" cy="3846513"/>
          </a:xfrm>
        </p:spPr>
        <p:txBody>
          <a:bodyPr/>
          <a:lstStyle/>
          <a:p>
            <a:pPr eaLnBrk="1" hangingPunct="1"/>
            <a:r>
              <a:rPr lang="en-US" altLang="en-US" sz="3600"/>
              <a:t>Emotional  readiness</a:t>
            </a:r>
          </a:p>
          <a:p>
            <a:pPr eaLnBrk="1" hangingPunct="1"/>
            <a:r>
              <a:rPr lang="en-US" altLang="en-US" sz="3600"/>
              <a:t>Personal work style</a:t>
            </a:r>
          </a:p>
          <a:p>
            <a:pPr eaLnBrk="1" hangingPunct="1"/>
            <a:r>
              <a:rPr lang="en-US" altLang="en-US" sz="3600"/>
              <a:t>Skills and resources</a:t>
            </a:r>
          </a:p>
        </p:txBody>
      </p:sp>
      <p:pic>
        <p:nvPicPr>
          <p:cNvPr id="51207" name="Picture 6"/>
          <p:cNvPicPr>
            <a:picLocks noChangeAspect="1"/>
          </p:cNvPicPr>
          <p:nvPr/>
        </p:nvPicPr>
        <p:blipFill>
          <a:blip r:embed="rId3">
            <a:extLst>
              <a:ext uri="{28A0092B-C50C-407E-A947-70E740481C1C}">
                <a14:useLocalDpi xmlns:a14="http://schemas.microsoft.com/office/drawing/2010/main" val="0"/>
              </a:ext>
            </a:extLst>
          </a:blip>
          <a:srcRect l="21536" r="5412"/>
          <a:stretch>
            <a:fillRect/>
          </a:stretch>
        </p:blipFill>
        <p:spPr bwMode="auto">
          <a:xfrm>
            <a:off x="4868863" y="2057400"/>
            <a:ext cx="358933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21</a:t>
            </a:fld>
            <a:endParaRPr lang="en-US" altLang="en-US" sz="1400" dirty="0">
              <a:solidFill>
                <a:srgbClr val="000000"/>
              </a:solidFill>
            </a:endParaRPr>
          </a:p>
        </p:txBody>
      </p:sp>
      <p:pic>
        <p:nvPicPr>
          <p:cNvPr id="2" name="Picture 1">
            <a:extLst>
              <a:ext uri="{FF2B5EF4-FFF2-40B4-BE49-F238E27FC236}">
                <a16:creationId xmlns:a16="http://schemas.microsoft.com/office/drawing/2014/main" id="{F0A7CE13-E045-E5A3-B8DB-7630E3CEE2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A2FBF80D-27FE-E6E6-B3FC-44C914EB7C93}"/>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4" name="Picture 3">
            <a:extLst>
              <a:ext uri="{FF2B5EF4-FFF2-40B4-BE49-F238E27FC236}">
                <a16:creationId xmlns:a16="http://schemas.microsoft.com/office/drawing/2014/main" id="{A8D99F95-C819-96F1-EB28-6F3B24E04F7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Slide Number Placeholder 2"/>
          <p:cNvSpPr>
            <a:spLocks noGrp="1"/>
          </p:cNvSpPr>
          <p:nvPr>
            <p:ph type="sldNum" sz="quarter" idx="12"/>
          </p:nvPr>
        </p:nvSpPr>
        <p:spPr>
          <a:xfrm>
            <a:off x="6553200" y="6229350"/>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3FB880-AB2D-482A-BAB5-17EA81D51D69}" type="slidenum">
              <a:rPr lang="en-US" altLang="en-US" sz="1400">
                <a:solidFill>
                  <a:srgbClr val="000000"/>
                </a:solidFill>
              </a:rPr>
              <a:pPr>
                <a:spcBef>
                  <a:spcPct val="0"/>
                </a:spcBef>
                <a:buFontTx/>
                <a:buNone/>
              </a:pPr>
              <a:t>22</a:t>
            </a:fld>
            <a:endParaRPr lang="en-US" altLang="en-US" sz="1400" dirty="0">
              <a:solidFill>
                <a:srgbClr val="000000"/>
              </a:solidFill>
            </a:endParaRP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3600" kern="0" dirty="0">
                <a:solidFill>
                  <a:schemeClr val="tx2"/>
                </a:solidFill>
                <a:latin typeface="+mj-lt"/>
                <a:ea typeface="+mj-ea"/>
                <a:cs typeface="+mj-cs"/>
              </a:rPr>
              <a:t>Your Personal Finances</a:t>
            </a:r>
          </a:p>
        </p:txBody>
      </p:sp>
      <p:pic>
        <p:nvPicPr>
          <p:cNvPr id="53255" name="Content Placeholder 9" descr="budge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33600"/>
            <a:ext cx="45862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Box 6"/>
          <p:cNvSpPr txBox="1">
            <a:spLocks noChangeArrowheads="1"/>
          </p:cNvSpPr>
          <p:nvPr/>
        </p:nvSpPr>
        <p:spPr bwMode="auto">
          <a:xfrm>
            <a:off x="5334000" y="2168525"/>
            <a:ext cx="35814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pPr>
            <a:r>
              <a:rPr lang="en-US" altLang="en-US" sz="2600">
                <a:cs typeface="Arial" panose="020B0604020202020204" pitchFamily="34" charset="0"/>
              </a:rPr>
              <a:t>Household budget</a:t>
            </a:r>
          </a:p>
          <a:p>
            <a:pPr>
              <a:spcBef>
                <a:spcPct val="0"/>
              </a:spcBef>
              <a:spcAft>
                <a:spcPts val="600"/>
              </a:spcAft>
            </a:pPr>
            <a:r>
              <a:rPr lang="en-US" altLang="en-US" sz="2600">
                <a:cs typeface="Arial" panose="020B0604020202020204" pitchFamily="34" charset="0"/>
              </a:rPr>
              <a:t>Personal financial statement</a:t>
            </a:r>
          </a:p>
          <a:p>
            <a:pPr>
              <a:spcBef>
                <a:spcPct val="0"/>
              </a:spcBef>
              <a:spcAft>
                <a:spcPts val="600"/>
              </a:spcAft>
            </a:pPr>
            <a:r>
              <a:rPr lang="en-US" altLang="en-US" sz="2600">
                <a:cs typeface="Arial" panose="020B0604020202020204" pitchFamily="34" charset="0"/>
              </a:rPr>
              <a:t>Equity/collateral</a:t>
            </a:r>
          </a:p>
          <a:p>
            <a:pPr>
              <a:spcBef>
                <a:spcPct val="0"/>
              </a:spcBef>
              <a:spcAft>
                <a:spcPts val="600"/>
              </a:spcAft>
            </a:pPr>
            <a:r>
              <a:rPr lang="en-US" altLang="en-US" sz="2600">
                <a:cs typeface="Arial" panose="020B0604020202020204" pitchFamily="34" charset="0"/>
              </a:rPr>
              <a:t>Credit</a:t>
            </a:r>
          </a:p>
        </p:txBody>
      </p:sp>
      <p:sp>
        <p:nvSpPr>
          <p:cNvPr id="53257" name="Footer Placeholder 1"/>
          <p:cNvSpPr>
            <a:spLocks noGrp="1"/>
          </p:cNvSpPr>
          <p:nvPr>
            <p:ph type="ftr" sz="quarter" idx="11"/>
          </p:nvPr>
        </p:nvSpPr>
        <p:spPr>
          <a:xfrm>
            <a:off x="2404533" y="6245225"/>
            <a:ext cx="277706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r>
              <a:rPr lang="en-US" altLang="en-US" sz="1400" dirty="0">
                <a:solidFill>
                  <a:srgbClr val="000000"/>
                </a:solidFill>
              </a:rPr>
              <a:t>Business Reassessment	</a:t>
            </a:r>
          </a:p>
          <a:p>
            <a:pPr algn="l">
              <a:spcBef>
                <a:spcPct val="0"/>
              </a:spcBef>
              <a:buFontTx/>
              <a:buNone/>
            </a:pPr>
            <a:r>
              <a:rPr lang="en-US" altLang="en-US" sz="1400" dirty="0">
                <a:solidFill>
                  <a:srgbClr val="000000"/>
                </a:solidFill>
              </a:rPr>
              <a:t> </a:t>
            </a:r>
          </a:p>
        </p:txBody>
      </p:sp>
      <p:pic>
        <p:nvPicPr>
          <p:cNvPr id="2" name="Picture 1">
            <a:extLst>
              <a:ext uri="{FF2B5EF4-FFF2-40B4-BE49-F238E27FC236}">
                <a16:creationId xmlns:a16="http://schemas.microsoft.com/office/drawing/2014/main" id="{613BCDF0-D811-0105-48B2-F8163728710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pic>
        <p:nvPicPr>
          <p:cNvPr id="3" name="Picture 2">
            <a:extLst>
              <a:ext uri="{FF2B5EF4-FFF2-40B4-BE49-F238E27FC236}">
                <a16:creationId xmlns:a16="http://schemas.microsoft.com/office/drawing/2014/main" id="{808C1CC0-BE67-14BB-4BA8-6D04AB1F641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1CB7AF-72F3-45CE-920C-4D58A8D00114}" type="slidenum">
              <a:rPr lang="en-US" altLang="en-US" sz="1400">
                <a:solidFill>
                  <a:srgbClr val="000000"/>
                </a:solidFill>
              </a:rPr>
              <a:pPr>
                <a:spcBef>
                  <a:spcPct val="0"/>
                </a:spcBef>
                <a:buFontTx/>
                <a:buNone/>
              </a:pPr>
              <a:t>23</a:t>
            </a:fld>
            <a:endParaRPr lang="en-US" altLang="en-US" sz="1400">
              <a:solidFill>
                <a:srgbClr val="000000"/>
              </a:solidFill>
            </a:endParaRPr>
          </a:p>
        </p:txBody>
      </p:sp>
      <p:cxnSp>
        <p:nvCxnSpPr>
          <p:cNvPr id="18" name="Straight Connector 17"/>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itle 41"/>
          <p:cNvSpPr txBox="1">
            <a:spLocks/>
          </p:cNvSpPr>
          <p:nvPr/>
        </p:nvSpPr>
        <p:spPr bwMode="auto">
          <a:xfrm>
            <a:off x="0" y="-15240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Balance Sheet</a:t>
            </a:r>
          </a:p>
        </p:txBody>
      </p:sp>
      <p:sp>
        <p:nvSpPr>
          <p:cNvPr id="55305" name="TextBox 1"/>
          <p:cNvSpPr txBox="1">
            <a:spLocks noChangeArrowheads="1"/>
          </p:cNvSpPr>
          <p:nvPr/>
        </p:nvSpPr>
        <p:spPr bwMode="auto">
          <a:xfrm>
            <a:off x="457200" y="2516188"/>
            <a:ext cx="8288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solidFill>
                  <a:srgbClr val="0070C0"/>
                </a:solidFill>
              </a:rPr>
              <a:t>Assets</a:t>
            </a:r>
            <a:r>
              <a:rPr lang="en-US" altLang="en-US" sz="4000"/>
              <a:t>   –  </a:t>
            </a:r>
            <a:r>
              <a:rPr lang="en-US" altLang="en-US" sz="4000">
                <a:solidFill>
                  <a:srgbClr val="FF0000"/>
                </a:solidFill>
              </a:rPr>
              <a:t>Liabilities</a:t>
            </a:r>
            <a:r>
              <a:rPr lang="en-US" altLang="en-US" sz="4000"/>
              <a:t>   =   Net Worth</a:t>
            </a:r>
          </a:p>
        </p:txBody>
      </p:sp>
      <p:sp>
        <p:nvSpPr>
          <p:cNvPr id="3" name="Rectangle: Rounded Corners 2"/>
          <p:cNvSpPr/>
          <p:nvPr/>
        </p:nvSpPr>
        <p:spPr>
          <a:xfrm>
            <a:off x="373063" y="2451100"/>
            <a:ext cx="1828800" cy="838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 name="Rectangle: Rounded Corners 13"/>
          <p:cNvSpPr/>
          <p:nvPr/>
        </p:nvSpPr>
        <p:spPr>
          <a:xfrm>
            <a:off x="2895600" y="2451100"/>
            <a:ext cx="2438400" cy="838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Rectangle: Rounded Corners 14"/>
          <p:cNvSpPr/>
          <p:nvPr/>
        </p:nvSpPr>
        <p:spPr>
          <a:xfrm>
            <a:off x="6169025" y="2455863"/>
            <a:ext cx="2576513" cy="838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5309" name="TextBox 3"/>
          <p:cNvSpPr txBox="1">
            <a:spLocks noChangeArrowheads="1"/>
          </p:cNvSpPr>
          <p:nvPr/>
        </p:nvSpPr>
        <p:spPr bwMode="auto">
          <a:xfrm>
            <a:off x="381000" y="3733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Home Equity		Mortgage</a:t>
            </a:r>
          </a:p>
          <a:p>
            <a:pPr>
              <a:spcBef>
                <a:spcPct val="0"/>
              </a:spcBef>
              <a:buFontTx/>
              <a:buNone/>
            </a:pPr>
            <a:r>
              <a:rPr lang="en-US" altLang="en-US" sz="1800"/>
              <a:t>Collateral		Education Loans</a:t>
            </a:r>
          </a:p>
          <a:p>
            <a:pPr>
              <a:spcBef>
                <a:spcPct val="0"/>
              </a:spcBef>
              <a:buFontTx/>
              <a:buNone/>
            </a:pPr>
            <a:r>
              <a:rPr lang="en-US" altLang="en-US" sz="1800"/>
              <a:t>Savings			Vehicle Loans</a:t>
            </a:r>
          </a:p>
          <a:p>
            <a:pPr>
              <a:spcBef>
                <a:spcPct val="0"/>
              </a:spcBef>
              <a:buFontTx/>
              <a:buNone/>
            </a:pPr>
            <a:r>
              <a:rPr lang="en-US" altLang="en-US" sz="1800"/>
              <a:t>			Credit Cards</a:t>
            </a:r>
          </a:p>
        </p:txBody>
      </p:sp>
      <p:pic>
        <p:nvPicPr>
          <p:cNvPr id="4" name="Picture 3">
            <a:extLst>
              <a:ext uri="{FF2B5EF4-FFF2-40B4-BE49-F238E27FC236}">
                <a16:creationId xmlns:a16="http://schemas.microsoft.com/office/drawing/2014/main" id="{284F8CC9-9801-7F53-4F3C-E6044A89DD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5" name="Footer Placeholder 1">
            <a:extLst>
              <a:ext uri="{FF2B5EF4-FFF2-40B4-BE49-F238E27FC236}">
                <a16:creationId xmlns:a16="http://schemas.microsoft.com/office/drawing/2014/main" id="{6D28CCD1-36D3-7204-12F4-95638CE7A255}"/>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2" name="Picture 1">
            <a:extLst>
              <a:ext uri="{FF2B5EF4-FFF2-40B4-BE49-F238E27FC236}">
                <a16:creationId xmlns:a16="http://schemas.microsoft.com/office/drawing/2014/main" id="{5A56DAAA-A5B2-D301-5B00-0CE59762B4B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453CF3-2D6D-4E17-A34D-070122F68464}" type="slidenum">
              <a:rPr lang="en-US" altLang="en-US" sz="1400">
                <a:solidFill>
                  <a:srgbClr val="000000"/>
                </a:solidFill>
              </a:rPr>
              <a:pPr>
                <a:spcBef>
                  <a:spcPct val="0"/>
                </a:spcBef>
                <a:buFontTx/>
                <a:buNone/>
              </a:pPr>
              <a:t>24</a:t>
            </a:fld>
            <a:endParaRPr lang="en-US" altLang="en-US" sz="1400">
              <a:solidFill>
                <a:srgbClr val="000000"/>
              </a:solidFill>
            </a:endParaRPr>
          </a:p>
        </p:txBody>
      </p:sp>
      <p:cxnSp>
        <p:nvCxnSpPr>
          <p:cNvPr id="18" name="Straight Connector 17"/>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Income and Cash Flow</a:t>
            </a:r>
          </a:p>
        </p:txBody>
      </p:sp>
      <p:sp>
        <p:nvSpPr>
          <p:cNvPr id="57352" name="TextBox 6"/>
          <p:cNvSpPr txBox="1">
            <a:spLocks noChangeArrowheads="1"/>
          </p:cNvSpPr>
          <p:nvPr/>
        </p:nvSpPr>
        <p:spPr bwMode="auto">
          <a:xfrm>
            <a:off x="457200" y="2168525"/>
            <a:ext cx="39624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pPr>
            <a:r>
              <a:rPr lang="en-US" altLang="en-US" sz="2600">
                <a:cs typeface="Arial" panose="020B0604020202020204" pitchFamily="34" charset="0"/>
              </a:rPr>
              <a:t>How long can you survive on little to no income?</a:t>
            </a:r>
          </a:p>
          <a:p>
            <a:pPr>
              <a:spcBef>
                <a:spcPct val="0"/>
              </a:spcBef>
              <a:spcAft>
                <a:spcPts val="600"/>
              </a:spcAft>
            </a:pPr>
            <a:r>
              <a:rPr lang="en-US" altLang="en-US" sz="2600">
                <a:cs typeface="Arial" panose="020B0604020202020204" pitchFamily="34" charset="0"/>
              </a:rPr>
              <a:t>Assessment of money coming in</a:t>
            </a:r>
          </a:p>
          <a:p>
            <a:pPr>
              <a:spcBef>
                <a:spcPct val="0"/>
              </a:spcBef>
              <a:spcAft>
                <a:spcPts val="600"/>
              </a:spcAft>
            </a:pPr>
            <a:r>
              <a:rPr lang="en-US" altLang="en-US" sz="2600">
                <a:cs typeface="Arial" panose="020B0604020202020204" pitchFamily="34" charset="0"/>
              </a:rPr>
              <a:t>And money going out</a:t>
            </a:r>
          </a:p>
        </p:txBody>
      </p:sp>
      <p:pic>
        <p:nvPicPr>
          <p:cNvPr id="4" name="Picture 3">
            <a:extLst>
              <a:ext uri="{FF2B5EF4-FFF2-40B4-BE49-F238E27FC236}">
                <a16:creationId xmlns:a16="http://schemas.microsoft.com/office/drawing/2014/main" id="{B4E19675-6745-0BE0-414C-D71E4665F4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969933" y="2038842"/>
            <a:ext cx="3801533" cy="2534355"/>
          </a:xfrm>
          <a:prstGeom prst="rect">
            <a:avLst/>
          </a:prstGeom>
        </p:spPr>
      </p:pic>
      <p:pic>
        <p:nvPicPr>
          <p:cNvPr id="2" name="Picture 1">
            <a:extLst>
              <a:ext uri="{FF2B5EF4-FFF2-40B4-BE49-F238E27FC236}">
                <a16:creationId xmlns:a16="http://schemas.microsoft.com/office/drawing/2014/main" id="{7E8EFA4D-5972-B27A-7103-7C8A87DF366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D5D6A721-62EE-0DEF-68FB-9F9200AB0F38}"/>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5" name="Picture 4">
            <a:extLst>
              <a:ext uri="{FF2B5EF4-FFF2-40B4-BE49-F238E27FC236}">
                <a16:creationId xmlns:a16="http://schemas.microsoft.com/office/drawing/2014/main" id="{DD38CFB2-2890-DF29-87D3-32A363A9F03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61443"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61445" name="Rectangle 43"/>
          <p:cNvSpPr>
            <a:spLocks noChangeArrowheads="1"/>
          </p:cNvSpPr>
          <p:nvPr/>
        </p:nvSpPr>
        <p:spPr bwMode="auto">
          <a:xfrm>
            <a:off x="6586538" y="6324600"/>
            <a:ext cx="389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err="1">
                <a:solidFill>
                  <a:srgbClr val="FFFFFF"/>
                </a:solidFill>
              </a:rPr>
              <a:t>rg</a:t>
            </a:r>
            <a:endParaRPr lang="en-US" altLang="en-US" sz="1800" dirty="0">
              <a:solidFill>
                <a:srgbClr val="FFFFFF"/>
              </a:solidFill>
            </a:endParaRPr>
          </a:p>
        </p:txBody>
      </p:sp>
      <p:pic>
        <p:nvPicPr>
          <p:cNvPr id="614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1449" name="Rectangle 6"/>
          <p:cNvSpPr>
            <a:spLocks noGrp="1" noChangeArrowheads="1"/>
          </p:cNvSpPr>
          <p:nvPr>
            <p:ph type="title"/>
          </p:nvPr>
        </p:nvSpPr>
        <p:spPr>
          <a:xfrm>
            <a:off x="457200" y="1143000"/>
            <a:ext cx="8153400" cy="4422775"/>
          </a:xfrm>
        </p:spPr>
        <p:txBody>
          <a:bodyPr/>
          <a:lstStyle/>
          <a:p>
            <a:pPr eaLnBrk="1" hangingPunct="1"/>
            <a:r>
              <a:rPr lang="en-US" altLang="en-US" b="1" u="sng" dirty="0">
                <a:solidFill>
                  <a:schemeClr val="accent2"/>
                </a:solidFill>
              </a:rPr>
              <a:t>www.annualcreditreport.com</a:t>
            </a:r>
            <a:r>
              <a:rPr lang="en-US" altLang="en-US" b="1" u="sng" dirty="0"/>
              <a:t/>
            </a:r>
            <a:br>
              <a:rPr lang="en-US" altLang="en-US" b="1" u="sng" dirty="0"/>
            </a:br>
            <a:endParaRPr lang="en-US" altLang="en-US" sz="5400" b="1" dirty="0">
              <a:solidFill>
                <a:srgbClr val="000066"/>
              </a:solidFill>
            </a:endParaRPr>
          </a:p>
        </p:txBody>
      </p:sp>
      <p:sp>
        <p:nvSpPr>
          <p:cNvPr id="17"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Know Your Credit Report!</a:t>
            </a:r>
          </a:p>
        </p:txBody>
      </p:sp>
      <p:sp>
        <p:nvSpPr>
          <p:cNvPr id="61451" name="Footer Placeholder 1"/>
          <p:cNvSpPr>
            <a:spLocks noGrp="1"/>
          </p:cNvSpPr>
          <p:nvPr>
            <p:ph type="ftr" sz="quarter" idx="11"/>
          </p:nvPr>
        </p:nvSpPr>
        <p:spPr>
          <a:xfrm>
            <a:off x="1743527" y="6267451"/>
            <a:ext cx="3365961"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r>
              <a:rPr lang="en-US" altLang="en-US" sz="1400" dirty="0">
                <a:solidFill>
                  <a:srgbClr val="000000"/>
                </a:solidFill>
              </a:rPr>
              <a:t>Business Reassessment	</a:t>
            </a:r>
          </a:p>
          <a:p>
            <a:pPr algn="l">
              <a:spcBef>
                <a:spcPct val="0"/>
              </a:spcBef>
              <a:buFontTx/>
              <a:buNone/>
            </a:pPr>
            <a:r>
              <a:rPr lang="en-US" altLang="en-US" sz="1400" dirty="0">
                <a:solidFill>
                  <a:srgbClr val="000000"/>
                </a:solidFill>
              </a:rPr>
              <a:t> </a:t>
            </a:r>
          </a:p>
        </p:txBody>
      </p:sp>
      <p:sp>
        <p:nvSpPr>
          <p:cNvPr id="14"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25</a:t>
            </a:fld>
            <a:endParaRPr lang="en-US" altLang="en-US" sz="1400" dirty="0">
              <a:solidFill>
                <a:srgbClr val="000000"/>
              </a:solidFill>
            </a:endParaRPr>
          </a:p>
        </p:txBody>
      </p:sp>
      <p:pic>
        <p:nvPicPr>
          <p:cNvPr id="12" name="Picture 4" descr="Trenton Downtown Associatio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7396" y="6220731"/>
            <a:ext cx="1763176" cy="4601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5360571-1BF6-F8F3-3B76-8BE46992AE3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98900" y="6324600"/>
            <a:ext cx="1719906" cy="306536"/>
          </a:xfrm>
          <a:prstGeom prst="rect">
            <a:avLst/>
          </a:prstGeom>
        </p:spPr>
      </p:pic>
      <p:pic>
        <p:nvPicPr>
          <p:cNvPr id="3" name="Picture 2">
            <a:extLst>
              <a:ext uri="{FF2B5EF4-FFF2-40B4-BE49-F238E27FC236}">
                <a16:creationId xmlns:a16="http://schemas.microsoft.com/office/drawing/2014/main" id="{BAD514E9-EC3E-53E5-F94D-B29FC8A2FCF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63491"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63493" name="Rectangle 43"/>
          <p:cNvSpPr>
            <a:spLocks noChangeArrowheads="1"/>
          </p:cNvSpPr>
          <p:nvPr/>
        </p:nvSpPr>
        <p:spPr bwMode="auto">
          <a:xfrm>
            <a:off x="6586538" y="63246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rPr>
              <a:t>http://rsbdc.org</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Your Entrepreneurial Assessment</a:t>
            </a:r>
          </a:p>
        </p:txBody>
      </p:sp>
      <p:graphicFrame>
        <p:nvGraphicFramePr>
          <p:cNvPr id="15" name="Content Placeholder 9"/>
          <p:cNvGraphicFramePr>
            <a:graphicFrameLocks noChangeAspect="1"/>
          </p:cNvGraphicFramePr>
          <p:nvPr/>
        </p:nvGraphicFramePr>
        <p:xfrm>
          <a:off x="688845" y="1600200"/>
          <a:ext cx="7985332" cy="4353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349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26</a:t>
            </a:fld>
            <a:endParaRPr lang="en-US" altLang="en-US" sz="1400" dirty="0">
              <a:solidFill>
                <a:srgbClr val="000000"/>
              </a:solidFill>
            </a:endParaRPr>
          </a:p>
        </p:txBody>
      </p:sp>
      <p:sp>
        <p:nvSpPr>
          <p:cNvPr id="2" name="Footer Placeholder 1">
            <a:extLst>
              <a:ext uri="{FF2B5EF4-FFF2-40B4-BE49-F238E27FC236}">
                <a16:creationId xmlns:a16="http://schemas.microsoft.com/office/drawing/2014/main" id="{B49F19F6-A0AF-EF7D-10AD-2BDBE615BB99}"/>
              </a:ext>
            </a:extLst>
          </p:cNvPr>
          <p:cNvSpPr>
            <a:spLocks noGrp="1"/>
          </p:cNvSpPr>
          <p:nvPr>
            <p:ph type="ftr" sz="quarter" idx="11"/>
          </p:nvPr>
        </p:nvSpPr>
        <p:spPr>
          <a:xfrm>
            <a:off x="1743527" y="6267451"/>
            <a:ext cx="3365961"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r>
              <a:rPr lang="en-US" altLang="en-US" sz="1400" dirty="0">
                <a:solidFill>
                  <a:srgbClr val="000000"/>
                </a:solidFill>
              </a:rPr>
              <a:t>Business Reassessment	</a:t>
            </a:r>
          </a:p>
          <a:p>
            <a:pPr algn="l">
              <a:spcBef>
                <a:spcPct val="0"/>
              </a:spcBef>
              <a:buFontTx/>
              <a:buNone/>
            </a:pPr>
            <a:r>
              <a:rPr lang="en-US" altLang="en-US" sz="1400" dirty="0">
                <a:solidFill>
                  <a:srgbClr val="000000"/>
                </a:solidFill>
              </a:rPr>
              <a:t> </a:t>
            </a:r>
          </a:p>
        </p:txBody>
      </p:sp>
      <p:pic>
        <p:nvPicPr>
          <p:cNvPr id="3" name="Picture 4" descr="Trenton Downtown Association Logo">
            <a:extLst>
              <a:ext uri="{FF2B5EF4-FFF2-40B4-BE49-F238E27FC236}">
                <a16:creationId xmlns:a16="http://schemas.microsoft.com/office/drawing/2014/main" id="{C40EBA01-9339-1D8E-E07C-0A856DA7FF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17396" y="6220731"/>
            <a:ext cx="1763176" cy="4601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6B4D002-788F-08C8-BA63-CFE31C88304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98900" y="6324600"/>
            <a:ext cx="1719906" cy="306536"/>
          </a:xfrm>
          <a:prstGeom prst="rect">
            <a:avLst/>
          </a:prstGeom>
        </p:spPr>
      </p:pic>
      <p:pic>
        <p:nvPicPr>
          <p:cNvPr id="5" name="Picture 4">
            <a:extLst>
              <a:ext uri="{FF2B5EF4-FFF2-40B4-BE49-F238E27FC236}">
                <a16:creationId xmlns:a16="http://schemas.microsoft.com/office/drawing/2014/main" id="{12567711-1626-5FE4-C619-C0A378C4D4A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65539"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2233" name="TextBox 6"/>
          <p:cNvSpPr txBox="1">
            <a:spLocks noChangeArrowheads="1"/>
          </p:cNvSpPr>
          <p:nvPr/>
        </p:nvSpPr>
        <p:spPr bwMode="auto">
          <a:xfrm>
            <a:off x="6126163" y="2181225"/>
            <a:ext cx="2708275" cy="2800350"/>
          </a:xfrm>
          <a:prstGeom prst="rect">
            <a:avLst/>
          </a:prstGeom>
          <a:noFill/>
          <a:ln>
            <a:noFill/>
          </a:ln>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spcAft>
                <a:spcPts val="600"/>
              </a:spcAft>
              <a:buFontTx/>
              <a:buNone/>
              <a:defRPr/>
            </a:pPr>
            <a:r>
              <a:rPr lang="en-US" altLang="en-US" sz="2600" dirty="0">
                <a:cs typeface="Arial" panose="020B0604020202020204" pitchFamily="34" charset="0"/>
              </a:rPr>
              <a:t>Is there (still) an unmet need?</a:t>
            </a:r>
          </a:p>
          <a:p>
            <a:pPr>
              <a:spcBef>
                <a:spcPct val="0"/>
              </a:spcBef>
              <a:spcAft>
                <a:spcPts val="600"/>
              </a:spcAft>
              <a:defRPr/>
            </a:pPr>
            <a:r>
              <a:rPr lang="en-US" altLang="en-US" sz="2600" dirty="0">
                <a:cs typeface="Arial" panose="020B0604020202020204" pitchFamily="34" charset="0"/>
              </a:rPr>
              <a:t>Product</a:t>
            </a:r>
          </a:p>
          <a:p>
            <a:pPr>
              <a:spcBef>
                <a:spcPct val="0"/>
              </a:spcBef>
              <a:spcAft>
                <a:spcPts val="600"/>
              </a:spcAft>
              <a:defRPr/>
            </a:pPr>
            <a:r>
              <a:rPr lang="en-US" altLang="en-US" sz="2600" dirty="0">
                <a:cs typeface="Arial" panose="020B0604020202020204" pitchFamily="34" charset="0"/>
              </a:rPr>
              <a:t>Price</a:t>
            </a:r>
          </a:p>
          <a:p>
            <a:pPr>
              <a:spcBef>
                <a:spcPct val="0"/>
              </a:spcBef>
              <a:spcAft>
                <a:spcPts val="600"/>
              </a:spcAft>
              <a:defRPr/>
            </a:pPr>
            <a:r>
              <a:rPr lang="en-US" altLang="en-US" sz="2600" dirty="0">
                <a:cs typeface="Arial" panose="020B0604020202020204" pitchFamily="34" charset="0"/>
              </a:rPr>
              <a:t>Place</a:t>
            </a:r>
          </a:p>
          <a:p>
            <a:pPr>
              <a:spcBef>
                <a:spcPct val="0"/>
              </a:spcBef>
              <a:spcAft>
                <a:spcPts val="600"/>
              </a:spcAft>
              <a:defRPr/>
            </a:pPr>
            <a:r>
              <a:rPr lang="en-US" altLang="en-US" sz="2600" dirty="0">
                <a:cs typeface="Arial" panose="020B0604020202020204" pitchFamily="34" charset="0"/>
              </a:rPr>
              <a:t>Promotion</a:t>
            </a:r>
          </a:p>
        </p:txBody>
      </p:sp>
      <p:sp>
        <p:nvSpPr>
          <p:cNvPr id="18"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rgbClr val="000000"/>
                </a:solidFill>
                <a:latin typeface="Arial"/>
              </a:rPr>
              <a:t>Your Business Idea</a:t>
            </a:r>
          </a:p>
        </p:txBody>
      </p:sp>
      <p:sp>
        <p:nvSpPr>
          <p:cNvPr id="15"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27</a:t>
            </a:fld>
            <a:endParaRPr lang="en-US" altLang="en-US" sz="1400" dirty="0">
              <a:solidFill>
                <a:srgbClr val="000000"/>
              </a:solidFill>
            </a:endParaRPr>
          </a:p>
        </p:txBody>
      </p:sp>
      <p:pic>
        <p:nvPicPr>
          <p:cNvPr id="3" name="Picture 2">
            <a:extLst>
              <a:ext uri="{FF2B5EF4-FFF2-40B4-BE49-F238E27FC236}">
                <a16:creationId xmlns:a16="http://schemas.microsoft.com/office/drawing/2014/main" id="{AEBA8367-AF4D-F647-FE24-47B309F882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09562" y="2076318"/>
            <a:ext cx="5616502" cy="3232414"/>
          </a:xfrm>
          <a:prstGeom prst="rect">
            <a:avLst/>
          </a:prstGeom>
        </p:spPr>
      </p:pic>
      <p:pic>
        <p:nvPicPr>
          <p:cNvPr id="2" name="Picture 1">
            <a:extLst>
              <a:ext uri="{FF2B5EF4-FFF2-40B4-BE49-F238E27FC236}">
                <a16:creationId xmlns:a16="http://schemas.microsoft.com/office/drawing/2014/main" id="{1D70E124-FC07-3DB9-54A4-28603FC8B3F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5" name="Footer Placeholder 1">
            <a:extLst>
              <a:ext uri="{FF2B5EF4-FFF2-40B4-BE49-F238E27FC236}">
                <a16:creationId xmlns:a16="http://schemas.microsoft.com/office/drawing/2014/main" id="{1B47DAB2-5694-6719-E5FB-1239BE928A8E}"/>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4" name="Picture 3">
            <a:extLst>
              <a:ext uri="{FF2B5EF4-FFF2-40B4-BE49-F238E27FC236}">
                <a16:creationId xmlns:a16="http://schemas.microsoft.com/office/drawing/2014/main" id="{C9E3B47A-B221-BE6D-F966-164401C9563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67587"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67588" name="Rectangle 43"/>
          <p:cNvSpPr>
            <a:spLocks noChangeArrowheads="1"/>
          </p:cNvSpPr>
          <p:nvPr/>
        </p:nvSpPr>
        <p:spPr bwMode="auto">
          <a:xfrm>
            <a:off x="6586538" y="6324600"/>
            <a:ext cx="255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www.NBRChamber.org</a:t>
            </a:r>
          </a:p>
        </p:txBody>
      </p:sp>
      <p:sp>
        <p:nvSpPr>
          <p:cNvPr id="67589" name="Rectangle 43"/>
          <p:cNvSpPr>
            <a:spLocks noChangeArrowheads="1"/>
          </p:cNvSpPr>
          <p:nvPr/>
        </p:nvSpPr>
        <p:spPr bwMode="auto">
          <a:xfrm>
            <a:off x="6586538" y="63246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http://rsbdc.org</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9"/>
          <p:cNvGraphicFramePr>
            <a:graphicFrameLocks noChangeAspect="1"/>
          </p:cNvGraphicFramePr>
          <p:nvPr/>
        </p:nvGraphicFramePr>
        <p:xfrm>
          <a:off x="688845" y="1600200"/>
          <a:ext cx="7985332" cy="4353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Your Entrepreneurial Assessment</a:t>
            </a:r>
          </a:p>
        </p:txBody>
      </p:sp>
      <p:pic>
        <p:nvPicPr>
          <p:cNvPr id="6759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28</a:t>
            </a:fld>
            <a:endParaRPr lang="en-US" altLang="en-US" sz="1400" dirty="0">
              <a:solidFill>
                <a:srgbClr val="000000"/>
              </a:solidFill>
            </a:endParaRPr>
          </a:p>
        </p:txBody>
      </p:sp>
      <p:sp>
        <p:nvSpPr>
          <p:cNvPr id="2" name="Footer Placeholder 1">
            <a:extLst>
              <a:ext uri="{FF2B5EF4-FFF2-40B4-BE49-F238E27FC236}">
                <a16:creationId xmlns:a16="http://schemas.microsoft.com/office/drawing/2014/main" id="{01603FB5-EEF1-3CFF-AD3F-208EB1D425DB}"/>
              </a:ext>
            </a:extLst>
          </p:cNvPr>
          <p:cNvSpPr>
            <a:spLocks noGrp="1"/>
          </p:cNvSpPr>
          <p:nvPr>
            <p:ph type="ftr" sz="quarter" idx="11"/>
          </p:nvPr>
        </p:nvSpPr>
        <p:spPr>
          <a:xfrm>
            <a:off x="1743527" y="6267451"/>
            <a:ext cx="3365961"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r>
              <a:rPr lang="en-US" altLang="en-US" sz="1400" dirty="0">
                <a:solidFill>
                  <a:srgbClr val="000000"/>
                </a:solidFill>
              </a:rPr>
              <a:t>Business Reassessment	</a:t>
            </a:r>
          </a:p>
          <a:p>
            <a:pPr algn="l">
              <a:spcBef>
                <a:spcPct val="0"/>
              </a:spcBef>
              <a:buFontTx/>
              <a:buNone/>
            </a:pPr>
            <a:r>
              <a:rPr lang="en-US" altLang="en-US" sz="1400" dirty="0">
                <a:solidFill>
                  <a:srgbClr val="000000"/>
                </a:solidFill>
              </a:rPr>
              <a:t> </a:t>
            </a:r>
          </a:p>
        </p:txBody>
      </p:sp>
      <p:pic>
        <p:nvPicPr>
          <p:cNvPr id="3" name="Picture 4" descr="Trenton Downtown Association Logo">
            <a:extLst>
              <a:ext uri="{FF2B5EF4-FFF2-40B4-BE49-F238E27FC236}">
                <a16:creationId xmlns:a16="http://schemas.microsoft.com/office/drawing/2014/main" id="{51670BD2-AF0F-1DEB-CD3E-AB51BFEC89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17396" y="6220731"/>
            <a:ext cx="1763176" cy="4601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3851CCA-F26A-B4D1-9BE3-2930AAD5CBC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98900" y="6324600"/>
            <a:ext cx="1719906" cy="306536"/>
          </a:xfrm>
          <a:prstGeom prst="rect">
            <a:avLst/>
          </a:prstGeom>
        </p:spPr>
      </p:pic>
      <p:pic>
        <p:nvPicPr>
          <p:cNvPr id="5" name="Picture 4">
            <a:extLst>
              <a:ext uri="{FF2B5EF4-FFF2-40B4-BE49-F238E27FC236}">
                <a16:creationId xmlns:a16="http://schemas.microsoft.com/office/drawing/2014/main" id="{E792A3CF-0501-0086-0FD8-2DC48230EB9C}"/>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69635" name="Rectangle 43"/>
          <p:cNvSpPr>
            <a:spLocks noChangeArrowheads="1"/>
          </p:cNvSpPr>
          <p:nvPr/>
        </p:nvSpPr>
        <p:spPr bwMode="auto">
          <a:xfrm>
            <a:off x="6586538" y="6324600"/>
            <a:ext cx="255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www.NBRChamber.org</a:t>
            </a:r>
          </a:p>
        </p:txBody>
      </p:sp>
      <p:sp>
        <p:nvSpPr>
          <p:cNvPr id="69636" name="Rectangle 43"/>
          <p:cNvSpPr>
            <a:spLocks noChangeArrowheads="1"/>
          </p:cNvSpPr>
          <p:nvPr/>
        </p:nvSpPr>
        <p:spPr bwMode="auto">
          <a:xfrm>
            <a:off x="6586538" y="63246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rPr>
              <a:t>http://rsbdc.org</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rgbClr val="000000"/>
                </a:solidFill>
                <a:latin typeface="Arial"/>
              </a:rPr>
              <a:t>Reassessing Your Market</a:t>
            </a:r>
          </a:p>
        </p:txBody>
      </p:sp>
      <p:pic>
        <p:nvPicPr>
          <p:cNvPr id="696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3" name="Content Placeholder 46"/>
          <p:cNvSpPr txBox="1">
            <a:spLocks/>
          </p:cNvSpPr>
          <p:nvPr/>
        </p:nvSpPr>
        <p:spPr bwMode="auto">
          <a:xfrm>
            <a:off x="381000" y="1760538"/>
            <a:ext cx="449580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400">
                <a:solidFill>
                  <a:srgbClr val="0070C0"/>
                </a:solidFill>
              </a:rPr>
              <a:t>Market</a:t>
            </a:r>
          </a:p>
          <a:p>
            <a:pPr eaLnBrk="1" hangingPunct="1">
              <a:lnSpc>
                <a:spcPct val="80000"/>
              </a:lnSpc>
              <a:buFontTx/>
              <a:buNone/>
            </a:pPr>
            <a:r>
              <a:rPr lang="en-US" altLang="en-US" sz="1800"/>
              <a:t>A group of people or institutions that possess purchasing power, authority and willingness to purchase.</a:t>
            </a:r>
          </a:p>
          <a:p>
            <a:pPr eaLnBrk="1" hangingPunct="1">
              <a:lnSpc>
                <a:spcPct val="80000"/>
              </a:lnSpc>
              <a:buFontTx/>
              <a:buNone/>
            </a:pPr>
            <a:endParaRPr lang="en-US" altLang="en-US" sz="1800"/>
          </a:p>
          <a:p>
            <a:pPr eaLnBrk="1" hangingPunct="1">
              <a:lnSpc>
                <a:spcPct val="80000"/>
              </a:lnSpc>
              <a:buFontTx/>
              <a:buNone/>
            </a:pPr>
            <a:r>
              <a:rPr lang="en-US" altLang="en-US" sz="2400">
                <a:solidFill>
                  <a:srgbClr val="0070C0"/>
                </a:solidFill>
              </a:rPr>
              <a:t>Target Market/Customer Profile</a:t>
            </a:r>
          </a:p>
          <a:p>
            <a:pPr eaLnBrk="1" hangingPunct="1">
              <a:lnSpc>
                <a:spcPct val="80000"/>
              </a:lnSpc>
              <a:buFontTx/>
              <a:buNone/>
            </a:pPr>
            <a:r>
              <a:rPr lang="en-US" altLang="en-US" sz="1800"/>
              <a:t>Group of people to whom a company markets its products and/or services to satisfy their specific needs.</a:t>
            </a:r>
          </a:p>
          <a:p>
            <a:pPr eaLnBrk="1" hangingPunct="1">
              <a:lnSpc>
                <a:spcPct val="80000"/>
              </a:lnSpc>
              <a:buFontTx/>
              <a:buNone/>
            </a:pPr>
            <a:endParaRPr lang="en-US" altLang="en-US" sz="1800"/>
          </a:p>
          <a:p>
            <a:pPr eaLnBrk="1" hangingPunct="1">
              <a:lnSpc>
                <a:spcPct val="80000"/>
              </a:lnSpc>
              <a:buFontTx/>
              <a:buNone/>
            </a:pPr>
            <a:r>
              <a:rPr lang="en-US" altLang="en-US" sz="2400">
                <a:solidFill>
                  <a:srgbClr val="0070C0"/>
                </a:solidFill>
              </a:rPr>
              <a:t>Market Segmentation</a:t>
            </a:r>
          </a:p>
          <a:p>
            <a:pPr eaLnBrk="1" hangingPunct="1">
              <a:lnSpc>
                <a:spcPct val="80000"/>
              </a:lnSpc>
              <a:buFontTx/>
              <a:buNone/>
            </a:pPr>
            <a:r>
              <a:rPr lang="en-US" altLang="en-US" sz="1800"/>
              <a:t>Process of dividing the total market into relatively similar groups.</a:t>
            </a:r>
          </a:p>
          <a:p>
            <a:pPr algn="ctr" eaLnBrk="1" hangingPunct="1">
              <a:lnSpc>
                <a:spcPct val="80000"/>
              </a:lnSpc>
              <a:buFontTx/>
              <a:buNone/>
            </a:pPr>
            <a:endParaRPr lang="en-US" altLang="en-US" sz="1400"/>
          </a:p>
          <a:p>
            <a:pPr algn="ctr">
              <a:buFontTx/>
              <a:buNone/>
            </a:pPr>
            <a:endParaRPr lang="en-US" altLang="en-US" sz="1800" b="1"/>
          </a:p>
        </p:txBody>
      </p:sp>
      <p:pic>
        <p:nvPicPr>
          <p:cNvPr id="69644" name="Picture 2" descr="http://www.enterrasolutions.com/media/Target-Market-Millennials.pn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724400" y="1482725"/>
            <a:ext cx="40386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29</a:t>
            </a:fld>
            <a:endParaRPr lang="en-US" altLang="en-US" sz="1400" dirty="0">
              <a:solidFill>
                <a:srgbClr val="000000"/>
              </a:solidFill>
            </a:endParaRPr>
          </a:p>
        </p:txBody>
      </p:sp>
      <p:sp>
        <p:nvSpPr>
          <p:cNvPr id="2" name="Footer Placeholder 1">
            <a:extLst>
              <a:ext uri="{FF2B5EF4-FFF2-40B4-BE49-F238E27FC236}">
                <a16:creationId xmlns:a16="http://schemas.microsoft.com/office/drawing/2014/main" id="{3A155C51-6283-31C5-A5E8-4321C623DCD8}"/>
              </a:ext>
            </a:extLst>
          </p:cNvPr>
          <p:cNvSpPr>
            <a:spLocks noGrp="1"/>
          </p:cNvSpPr>
          <p:nvPr>
            <p:ph type="ftr" sz="quarter" idx="11"/>
          </p:nvPr>
        </p:nvSpPr>
        <p:spPr>
          <a:xfrm>
            <a:off x="1743527" y="6267451"/>
            <a:ext cx="3365961"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r>
              <a:rPr lang="en-US" altLang="en-US" sz="1400" dirty="0">
                <a:solidFill>
                  <a:srgbClr val="000000"/>
                </a:solidFill>
              </a:rPr>
              <a:t>Business Reassessment	</a:t>
            </a:r>
          </a:p>
          <a:p>
            <a:pPr algn="l">
              <a:spcBef>
                <a:spcPct val="0"/>
              </a:spcBef>
              <a:buFontTx/>
              <a:buNone/>
            </a:pPr>
            <a:r>
              <a:rPr lang="en-US" altLang="en-US" sz="1400" dirty="0">
                <a:solidFill>
                  <a:srgbClr val="000000"/>
                </a:solidFill>
              </a:rPr>
              <a:t> </a:t>
            </a:r>
          </a:p>
        </p:txBody>
      </p:sp>
      <p:pic>
        <p:nvPicPr>
          <p:cNvPr id="3" name="Picture 4" descr="Trenton Downtown Association Logo">
            <a:extLst>
              <a:ext uri="{FF2B5EF4-FFF2-40B4-BE49-F238E27FC236}">
                <a16:creationId xmlns:a16="http://schemas.microsoft.com/office/drawing/2014/main" id="{0F2BCEC1-B35A-CA99-15B3-BC720ECAF4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7396" y="6220731"/>
            <a:ext cx="1763176" cy="4601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1CFBB24-9062-E570-7985-ED69976C1B0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98900" y="6324600"/>
            <a:ext cx="1719906" cy="306536"/>
          </a:xfrm>
          <a:prstGeom prst="rect">
            <a:avLst/>
          </a:prstGeom>
        </p:spPr>
      </p:pic>
      <p:pic>
        <p:nvPicPr>
          <p:cNvPr id="5" name="Picture 4">
            <a:extLst>
              <a:ext uri="{FF2B5EF4-FFF2-40B4-BE49-F238E27FC236}">
                <a16:creationId xmlns:a16="http://schemas.microsoft.com/office/drawing/2014/main" id="{D11D019F-F027-79C7-9111-DD0F0C28521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B9DC9B-1CDC-A650-69C3-584E9C83D0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cxnSp>
        <p:nvCxnSpPr>
          <p:cNvPr id="14" name="Straight Connector 13"/>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9460" name="Footer Placeholder 1"/>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sp>
        <p:nvSpPr>
          <p:cNvPr id="10"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11000">
                <a:srgbClr val="92D050">
                  <a:shade val="67500"/>
                  <a:satMod val="115000"/>
                </a:srgbClr>
              </a:gs>
              <a:gs pos="100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Arial" charset="0"/>
              </a:rPr>
              <a:t>Writing a Business Plan</a:t>
            </a:r>
          </a:p>
        </p:txBody>
      </p:sp>
      <p:sp>
        <p:nvSpPr>
          <p:cNvPr id="19464" name="Subtitle 55"/>
          <p:cNvSpPr txBox="1">
            <a:spLocks/>
          </p:cNvSpPr>
          <p:nvPr/>
        </p:nvSpPr>
        <p:spPr bwMode="auto">
          <a:xfrm>
            <a:off x="1371600" y="2204155"/>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000" i="1" dirty="0"/>
              <a:t>Presented in partnership with…</a:t>
            </a:r>
          </a:p>
        </p:txBody>
      </p:sp>
      <p:sp>
        <p:nvSpPr>
          <p:cNvPr id="13"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BAB792-B1DB-40D1-A569-9944FF45AB16}" type="slidenum">
              <a:rPr lang="en-US" altLang="en-US" sz="1400" smtClean="0">
                <a:solidFill>
                  <a:srgbClr val="000000"/>
                </a:solidFill>
              </a:rPr>
              <a:pPr>
                <a:spcBef>
                  <a:spcPct val="0"/>
                </a:spcBef>
                <a:buFontTx/>
                <a:buNone/>
              </a:pPr>
              <a:t>3</a:t>
            </a:fld>
            <a:endParaRPr lang="en-US" altLang="en-US" sz="1400">
              <a:solidFill>
                <a:srgbClr val="000000"/>
              </a:solidFill>
            </a:endParaRPr>
          </a:p>
        </p:txBody>
      </p:sp>
      <p:pic>
        <p:nvPicPr>
          <p:cNvPr id="4" name="Picture 3">
            <a:extLst>
              <a:ext uri="{FF2B5EF4-FFF2-40B4-BE49-F238E27FC236}">
                <a16:creationId xmlns:a16="http://schemas.microsoft.com/office/drawing/2014/main" id="{1F0FD27D-3B8A-6A21-4995-0A1D2C9D3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57" y="3228623"/>
            <a:ext cx="7877686" cy="1404027"/>
          </a:xfrm>
          <a:prstGeom prst="rect">
            <a:avLst/>
          </a:prstGeom>
        </p:spPr>
      </p:pic>
      <p:pic>
        <p:nvPicPr>
          <p:cNvPr id="2" name="Picture 1">
            <a:extLst>
              <a:ext uri="{FF2B5EF4-FFF2-40B4-BE49-F238E27FC236}">
                <a16:creationId xmlns:a16="http://schemas.microsoft.com/office/drawing/2014/main" id="{84C82C33-F533-190B-2204-5599E18F392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85616040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71683"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71685" name="Rectangle 43"/>
          <p:cNvSpPr>
            <a:spLocks noChangeArrowheads="1"/>
          </p:cNvSpPr>
          <p:nvPr/>
        </p:nvSpPr>
        <p:spPr bwMode="auto">
          <a:xfrm>
            <a:off x="6586538" y="63246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rPr>
              <a:t>http://rsbdc.org</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rgbClr val="000000"/>
                </a:solidFill>
                <a:latin typeface="Arial"/>
              </a:rPr>
              <a:t>Reassessing Your Competition</a:t>
            </a:r>
          </a:p>
        </p:txBody>
      </p:sp>
      <p:pic>
        <p:nvPicPr>
          <p:cNvPr id="71689" name="Picture 1"/>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1828800" y="1803400"/>
            <a:ext cx="54864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30</a:t>
            </a:fld>
            <a:endParaRPr lang="en-US" altLang="en-US" sz="1400" dirty="0">
              <a:solidFill>
                <a:srgbClr val="000000"/>
              </a:solidFill>
            </a:endParaRPr>
          </a:p>
        </p:txBody>
      </p:sp>
      <p:sp>
        <p:nvSpPr>
          <p:cNvPr id="2" name="Footer Placeholder 1">
            <a:extLst>
              <a:ext uri="{FF2B5EF4-FFF2-40B4-BE49-F238E27FC236}">
                <a16:creationId xmlns:a16="http://schemas.microsoft.com/office/drawing/2014/main" id="{62622322-D87F-3195-EEDD-C8FF858B62D5}"/>
              </a:ext>
            </a:extLst>
          </p:cNvPr>
          <p:cNvSpPr>
            <a:spLocks noGrp="1"/>
          </p:cNvSpPr>
          <p:nvPr>
            <p:ph type="ftr" sz="quarter" idx="11"/>
          </p:nvPr>
        </p:nvSpPr>
        <p:spPr>
          <a:xfrm>
            <a:off x="1743527" y="6267451"/>
            <a:ext cx="3365961"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r>
              <a:rPr lang="en-US" altLang="en-US" sz="1400" dirty="0">
                <a:solidFill>
                  <a:srgbClr val="000000"/>
                </a:solidFill>
              </a:rPr>
              <a:t>Business Reassessment	</a:t>
            </a:r>
          </a:p>
          <a:p>
            <a:pPr algn="l">
              <a:spcBef>
                <a:spcPct val="0"/>
              </a:spcBef>
              <a:buFontTx/>
              <a:buNone/>
            </a:pPr>
            <a:r>
              <a:rPr lang="en-US" altLang="en-US" sz="1400" dirty="0">
                <a:solidFill>
                  <a:srgbClr val="000000"/>
                </a:solidFill>
              </a:rPr>
              <a:t> </a:t>
            </a:r>
          </a:p>
        </p:txBody>
      </p:sp>
      <p:pic>
        <p:nvPicPr>
          <p:cNvPr id="3" name="Picture 4" descr="Trenton Downtown Association Logo">
            <a:extLst>
              <a:ext uri="{FF2B5EF4-FFF2-40B4-BE49-F238E27FC236}">
                <a16:creationId xmlns:a16="http://schemas.microsoft.com/office/drawing/2014/main" id="{AFAABDC8-9387-1F97-EC89-CECD8C720B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7396" y="6220731"/>
            <a:ext cx="1763176" cy="4601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4E089AE-D5E9-8250-580E-13719236AAE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98900" y="6324600"/>
            <a:ext cx="1719906" cy="306536"/>
          </a:xfrm>
          <a:prstGeom prst="rect">
            <a:avLst/>
          </a:prstGeom>
        </p:spPr>
      </p:pic>
      <p:pic>
        <p:nvPicPr>
          <p:cNvPr id="5" name="Picture 4">
            <a:extLst>
              <a:ext uri="{FF2B5EF4-FFF2-40B4-BE49-F238E27FC236}">
                <a16:creationId xmlns:a16="http://schemas.microsoft.com/office/drawing/2014/main" id="{48AFB72F-03AB-AD7B-1099-D710EE9354C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8" name="Straight Connector 17"/>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rgbClr val="000000"/>
                </a:solidFill>
                <a:latin typeface="Arial"/>
              </a:rPr>
              <a:t>Reassessing Your USP</a:t>
            </a:r>
          </a:p>
        </p:txBody>
      </p:sp>
      <p:sp>
        <p:nvSpPr>
          <p:cNvPr id="73734" name="TextBox 8"/>
          <p:cNvSpPr txBox="1">
            <a:spLocks noChangeArrowheads="1"/>
          </p:cNvSpPr>
          <p:nvPr/>
        </p:nvSpPr>
        <p:spPr bwMode="auto">
          <a:xfrm>
            <a:off x="712788" y="2093913"/>
            <a:ext cx="56118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Calibri" panose="020F0502020204030204" pitchFamily="34" charset="0"/>
              </a:rPr>
              <a:t>Unique Selling Proposition (USP)</a:t>
            </a:r>
          </a:p>
          <a:p>
            <a:pPr>
              <a:spcBef>
                <a:spcPct val="0"/>
              </a:spcBef>
              <a:buFontTx/>
              <a:buNone/>
            </a:pPr>
            <a:r>
              <a:rPr lang="en-US" altLang="en-US" sz="2800" b="1">
                <a:latin typeface="Calibri" panose="020F0502020204030204" pitchFamily="34" charset="0"/>
              </a:rPr>
              <a:t>What sets you apart from the others</a:t>
            </a:r>
          </a:p>
        </p:txBody>
      </p:sp>
      <p:pic>
        <p:nvPicPr>
          <p:cNvPr id="737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8" name="Picture 12" descr="http://ezs3e2c62c34d4ae52bcedcd260574bb5de2.s3.amazonaws.com/Creating-differentiated-sales-and-marketing-strategy-1%20-%20Copy.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657600" y="2932113"/>
            <a:ext cx="47244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31</a:t>
            </a:fld>
            <a:endParaRPr lang="en-US" altLang="en-US" sz="1400" dirty="0">
              <a:solidFill>
                <a:srgbClr val="000000"/>
              </a:solidFill>
            </a:endParaRPr>
          </a:p>
        </p:txBody>
      </p:sp>
      <p:sp>
        <p:nvSpPr>
          <p:cNvPr id="2" name="Footer Placeholder 1">
            <a:extLst>
              <a:ext uri="{FF2B5EF4-FFF2-40B4-BE49-F238E27FC236}">
                <a16:creationId xmlns:a16="http://schemas.microsoft.com/office/drawing/2014/main" id="{1ADA91B2-996D-E459-9D16-55CBBD2C9947}"/>
              </a:ext>
            </a:extLst>
          </p:cNvPr>
          <p:cNvSpPr>
            <a:spLocks noGrp="1"/>
          </p:cNvSpPr>
          <p:nvPr>
            <p:ph type="ftr" sz="quarter" idx="11"/>
          </p:nvPr>
        </p:nvSpPr>
        <p:spPr>
          <a:xfrm>
            <a:off x="1743527" y="6267451"/>
            <a:ext cx="3365961"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r>
              <a:rPr lang="en-US" altLang="en-US" sz="1400" dirty="0">
                <a:solidFill>
                  <a:srgbClr val="000000"/>
                </a:solidFill>
              </a:rPr>
              <a:t>Business Reassessment	</a:t>
            </a:r>
          </a:p>
          <a:p>
            <a:pPr algn="l">
              <a:spcBef>
                <a:spcPct val="0"/>
              </a:spcBef>
              <a:buFontTx/>
              <a:buNone/>
            </a:pPr>
            <a:r>
              <a:rPr lang="en-US" altLang="en-US" sz="1400" dirty="0">
                <a:solidFill>
                  <a:srgbClr val="000000"/>
                </a:solidFill>
              </a:rPr>
              <a:t> </a:t>
            </a:r>
          </a:p>
        </p:txBody>
      </p:sp>
      <p:pic>
        <p:nvPicPr>
          <p:cNvPr id="3" name="Picture 4" descr="Trenton Downtown Association Logo">
            <a:extLst>
              <a:ext uri="{FF2B5EF4-FFF2-40B4-BE49-F238E27FC236}">
                <a16:creationId xmlns:a16="http://schemas.microsoft.com/office/drawing/2014/main" id="{F3A2FFA3-2C7F-21CF-2AF2-E952459E43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7396" y="6220731"/>
            <a:ext cx="1763176" cy="4601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B04FBD1-A70A-40AD-4C37-2B93C3BE358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98900" y="6324600"/>
            <a:ext cx="1719906" cy="306536"/>
          </a:xfrm>
          <a:prstGeom prst="rect">
            <a:avLst/>
          </a:prstGeom>
        </p:spPr>
      </p:pic>
      <p:pic>
        <p:nvPicPr>
          <p:cNvPr id="5" name="Picture 4">
            <a:extLst>
              <a:ext uri="{FF2B5EF4-FFF2-40B4-BE49-F238E27FC236}">
                <a16:creationId xmlns:a16="http://schemas.microsoft.com/office/drawing/2014/main" id="{CC2190F3-6A62-E0CA-0965-7972A5392B9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75779"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75780" name="Rectangle 43"/>
          <p:cNvSpPr>
            <a:spLocks noChangeArrowheads="1"/>
          </p:cNvSpPr>
          <p:nvPr/>
        </p:nvSpPr>
        <p:spPr bwMode="auto">
          <a:xfrm>
            <a:off x="6586538" y="6324600"/>
            <a:ext cx="255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www.NBRChamber.org</a:t>
            </a:r>
          </a:p>
        </p:txBody>
      </p:sp>
      <p:sp>
        <p:nvSpPr>
          <p:cNvPr id="75781" name="Rectangle 43"/>
          <p:cNvSpPr>
            <a:spLocks noChangeArrowheads="1"/>
          </p:cNvSpPr>
          <p:nvPr/>
        </p:nvSpPr>
        <p:spPr bwMode="auto">
          <a:xfrm>
            <a:off x="6586538" y="63246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http://rsbdc.org</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9"/>
          <p:cNvGraphicFramePr>
            <a:graphicFrameLocks noChangeAspect="1"/>
          </p:cNvGraphicFramePr>
          <p:nvPr/>
        </p:nvGraphicFramePr>
        <p:xfrm>
          <a:off x="688845" y="1600200"/>
          <a:ext cx="7985332" cy="4353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3600" kern="0" dirty="0">
                <a:solidFill>
                  <a:schemeClr val="tx2"/>
                </a:solidFill>
                <a:latin typeface="+mj-lt"/>
                <a:ea typeface="+mj-ea"/>
                <a:cs typeface="+mj-cs"/>
              </a:rPr>
              <a:t>Your Organization</a:t>
            </a:r>
          </a:p>
        </p:txBody>
      </p:sp>
      <p:pic>
        <p:nvPicPr>
          <p:cNvPr id="7578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32</a:t>
            </a:fld>
            <a:endParaRPr lang="en-US" altLang="en-US" sz="1400" dirty="0">
              <a:solidFill>
                <a:srgbClr val="000000"/>
              </a:solidFill>
            </a:endParaRPr>
          </a:p>
        </p:txBody>
      </p:sp>
      <p:sp>
        <p:nvSpPr>
          <p:cNvPr id="2" name="Footer Placeholder 1">
            <a:extLst>
              <a:ext uri="{FF2B5EF4-FFF2-40B4-BE49-F238E27FC236}">
                <a16:creationId xmlns:a16="http://schemas.microsoft.com/office/drawing/2014/main" id="{5534908C-E0BE-EBFF-7EE6-F950CDA65451}"/>
              </a:ext>
            </a:extLst>
          </p:cNvPr>
          <p:cNvSpPr>
            <a:spLocks noGrp="1"/>
          </p:cNvSpPr>
          <p:nvPr>
            <p:ph type="ftr" sz="quarter" idx="11"/>
          </p:nvPr>
        </p:nvSpPr>
        <p:spPr>
          <a:xfrm>
            <a:off x="1743527" y="6267451"/>
            <a:ext cx="3365961"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r>
              <a:rPr lang="en-US" altLang="en-US" sz="1400" dirty="0">
                <a:solidFill>
                  <a:srgbClr val="000000"/>
                </a:solidFill>
              </a:rPr>
              <a:t>Business Reassessment	</a:t>
            </a:r>
          </a:p>
          <a:p>
            <a:pPr algn="l">
              <a:spcBef>
                <a:spcPct val="0"/>
              </a:spcBef>
              <a:buFontTx/>
              <a:buNone/>
            </a:pPr>
            <a:r>
              <a:rPr lang="en-US" altLang="en-US" sz="1400" dirty="0">
                <a:solidFill>
                  <a:srgbClr val="000000"/>
                </a:solidFill>
              </a:rPr>
              <a:t> </a:t>
            </a:r>
          </a:p>
        </p:txBody>
      </p:sp>
      <p:pic>
        <p:nvPicPr>
          <p:cNvPr id="3" name="Picture 4" descr="Trenton Downtown Association Logo">
            <a:extLst>
              <a:ext uri="{FF2B5EF4-FFF2-40B4-BE49-F238E27FC236}">
                <a16:creationId xmlns:a16="http://schemas.microsoft.com/office/drawing/2014/main" id="{24FCD077-6E0D-E816-FF27-C12ACCB1BB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17396" y="6220731"/>
            <a:ext cx="1763176" cy="4601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D89831B-6DD9-0ED1-7A4D-F92E9FA24DF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98900" y="6324600"/>
            <a:ext cx="1719906" cy="306536"/>
          </a:xfrm>
          <a:prstGeom prst="rect">
            <a:avLst/>
          </a:prstGeom>
        </p:spPr>
      </p:pic>
      <p:pic>
        <p:nvPicPr>
          <p:cNvPr id="5" name="Picture 4">
            <a:extLst>
              <a:ext uri="{FF2B5EF4-FFF2-40B4-BE49-F238E27FC236}">
                <a16:creationId xmlns:a16="http://schemas.microsoft.com/office/drawing/2014/main" id="{04535B7B-8EAF-B04C-FABB-AB9B1FB5DDB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77827"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77828" name="Rectangle 43"/>
          <p:cNvSpPr>
            <a:spLocks noChangeArrowheads="1"/>
          </p:cNvSpPr>
          <p:nvPr/>
        </p:nvSpPr>
        <p:spPr bwMode="auto">
          <a:xfrm>
            <a:off x="6586538" y="6324600"/>
            <a:ext cx="255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www.NBRChamber.org</a:t>
            </a:r>
          </a:p>
        </p:txBody>
      </p:sp>
      <p:sp>
        <p:nvSpPr>
          <p:cNvPr id="77829" name="Rectangle 43"/>
          <p:cNvSpPr>
            <a:spLocks noChangeArrowheads="1"/>
          </p:cNvSpPr>
          <p:nvPr/>
        </p:nvSpPr>
        <p:spPr bwMode="auto">
          <a:xfrm>
            <a:off x="6586538" y="63246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http://rsbdc.org</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Identifying Skill Needs and Gaps</a:t>
            </a:r>
          </a:p>
        </p:txBody>
      </p:sp>
      <p:sp>
        <p:nvSpPr>
          <p:cNvPr id="77833" name="Content Placeholder 8"/>
          <p:cNvSpPr>
            <a:spLocks noGrp="1" noChangeArrowheads="1"/>
          </p:cNvSpPr>
          <p:nvPr>
            <p:ph idx="1"/>
          </p:nvPr>
        </p:nvSpPr>
        <p:spPr>
          <a:xfrm>
            <a:off x="457200" y="1927225"/>
            <a:ext cx="4495800" cy="3763963"/>
          </a:xfrm>
        </p:spPr>
        <p:txBody>
          <a:bodyPr/>
          <a:lstStyle/>
          <a:p>
            <a:pPr eaLnBrk="1" hangingPunct="1"/>
            <a:r>
              <a:rPr lang="en-US" altLang="en-US" sz="2600"/>
              <a:t>Identify the key processes of your business</a:t>
            </a:r>
          </a:p>
          <a:p>
            <a:pPr eaLnBrk="1" hangingPunct="1"/>
            <a:r>
              <a:rPr lang="en-US" altLang="en-US" sz="2600"/>
              <a:t>What skills do you need to accomplish them?</a:t>
            </a:r>
          </a:p>
          <a:p>
            <a:pPr eaLnBrk="1" hangingPunct="1"/>
            <a:r>
              <a:rPr lang="en-US" altLang="en-US" sz="2600"/>
              <a:t>Identify the ones you don’t possess</a:t>
            </a:r>
          </a:p>
          <a:p>
            <a:pPr eaLnBrk="1" hangingPunct="1"/>
            <a:r>
              <a:rPr lang="en-US" altLang="en-US" sz="2600"/>
              <a:t>How will you “bridge the gaps”?</a:t>
            </a:r>
          </a:p>
        </p:txBody>
      </p:sp>
      <p:pic>
        <p:nvPicPr>
          <p:cNvPr id="77834" name="Picture 7"/>
          <p:cNvPicPr>
            <a:picLocks noChangeAspect="1"/>
          </p:cNvPicPr>
          <p:nvPr/>
        </p:nvPicPr>
        <p:blipFill>
          <a:blip>
            <a:extLst>
              <a:ext uri="{28A0092B-C50C-407E-A947-70E740481C1C}">
                <a14:useLocalDpi xmlns:a14="http://schemas.microsoft.com/office/drawing/2010/main" val="0"/>
              </a:ext>
            </a:extLst>
          </a:blip>
          <a:srcRect t="24419"/>
          <a:stretch>
            <a:fillRect/>
          </a:stretch>
        </p:blipFill>
        <p:spPr bwMode="auto">
          <a:xfrm>
            <a:off x="5867400" y="1927225"/>
            <a:ext cx="2528888"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33</a:t>
            </a:fld>
            <a:endParaRPr lang="en-US" altLang="en-US" sz="1400" dirty="0">
              <a:solidFill>
                <a:srgbClr val="000000"/>
              </a:solidFill>
            </a:endParaRPr>
          </a:p>
        </p:txBody>
      </p:sp>
      <p:sp>
        <p:nvSpPr>
          <p:cNvPr id="2" name="Footer Placeholder 1">
            <a:extLst>
              <a:ext uri="{FF2B5EF4-FFF2-40B4-BE49-F238E27FC236}">
                <a16:creationId xmlns:a16="http://schemas.microsoft.com/office/drawing/2014/main" id="{0282C7A7-D34D-A136-18E1-C3E67520952F}"/>
              </a:ext>
            </a:extLst>
          </p:cNvPr>
          <p:cNvSpPr>
            <a:spLocks noGrp="1"/>
          </p:cNvSpPr>
          <p:nvPr>
            <p:ph type="ftr" sz="quarter" idx="11"/>
          </p:nvPr>
        </p:nvSpPr>
        <p:spPr>
          <a:xfrm>
            <a:off x="1743527" y="6267451"/>
            <a:ext cx="3365961"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r>
              <a:rPr lang="en-US" altLang="en-US" sz="1400" dirty="0">
                <a:solidFill>
                  <a:srgbClr val="000000"/>
                </a:solidFill>
              </a:rPr>
              <a:t>Business Reassessment	</a:t>
            </a:r>
          </a:p>
          <a:p>
            <a:pPr algn="l">
              <a:spcBef>
                <a:spcPct val="0"/>
              </a:spcBef>
              <a:buFontTx/>
              <a:buNone/>
            </a:pPr>
            <a:r>
              <a:rPr lang="en-US" altLang="en-US" sz="1400" dirty="0">
                <a:solidFill>
                  <a:srgbClr val="000000"/>
                </a:solidFill>
              </a:rPr>
              <a:t> </a:t>
            </a:r>
          </a:p>
        </p:txBody>
      </p:sp>
      <p:pic>
        <p:nvPicPr>
          <p:cNvPr id="3" name="Picture 4" descr="Trenton Downtown Association Logo">
            <a:extLst>
              <a:ext uri="{FF2B5EF4-FFF2-40B4-BE49-F238E27FC236}">
                <a16:creationId xmlns:a16="http://schemas.microsoft.com/office/drawing/2014/main" id="{1AED8A39-C3D6-DF8F-4E4B-11DA4C383A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7396" y="6220731"/>
            <a:ext cx="1763176" cy="4601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03592DC-74B4-6B4D-490F-5B90060CA17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98900" y="6324600"/>
            <a:ext cx="1719906" cy="306536"/>
          </a:xfrm>
          <a:prstGeom prst="rect">
            <a:avLst/>
          </a:prstGeom>
        </p:spPr>
      </p:pic>
      <p:pic>
        <p:nvPicPr>
          <p:cNvPr id="5" name="Picture 4">
            <a:extLst>
              <a:ext uri="{FF2B5EF4-FFF2-40B4-BE49-F238E27FC236}">
                <a16:creationId xmlns:a16="http://schemas.microsoft.com/office/drawing/2014/main" id="{E2C5C0D8-C482-DF9A-B3EE-A1C42E6E208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67"/>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79875" name="Rectangle 43"/>
          <p:cNvSpPr>
            <a:spLocks noChangeArrowheads="1"/>
          </p:cNvSpPr>
          <p:nvPr/>
        </p:nvSpPr>
        <p:spPr bwMode="auto">
          <a:xfrm>
            <a:off x="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www.SMARTmarketingpartners.com</a:t>
            </a:r>
          </a:p>
        </p:txBody>
      </p:sp>
      <p:sp>
        <p:nvSpPr>
          <p:cNvPr id="79876" name="Rectangle 43"/>
          <p:cNvSpPr>
            <a:spLocks noChangeArrowheads="1"/>
          </p:cNvSpPr>
          <p:nvPr/>
        </p:nvSpPr>
        <p:spPr bwMode="auto">
          <a:xfrm>
            <a:off x="6586538" y="6324600"/>
            <a:ext cx="255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FFFF"/>
                </a:solidFill>
              </a:rPr>
              <a:t>www.NBRChamber.org</a:t>
            </a:r>
          </a:p>
        </p:txBody>
      </p:sp>
      <p:sp>
        <p:nvSpPr>
          <p:cNvPr id="79877" name="Rectangle 43"/>
          <p:cNvSpPr>
            <a:spLocks noChangeArrowheads="1"/>
          </p:cNvSpPr>
          <p:nvPr/>
        </p:nvSpPr>
        <p:spPr bwMode="auto">
          <a:xfrm>
            <a:off x="6586538" y="63246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rPr>
              <a:t>http://rsbdc.org</a:t>
            </a:r>
          </a:p>
        </p:txBody>
      </p:sp>
      <p:cxnSp>
        <p:nvCxnSpPr>
          <p:cNvPr id="16" name="Straight Connector 1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7988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362450" y="2811463"/>
            <a:ext cx="44481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04825" y="2879725"/>
            <a:ext cx="3733800" cy="1692275"/>
          </a:xfrm>
          <a:prstGeom prst="rect">
            <a:avLst/>
          </a:prstGeom>
          <a:noFill/>
        </p:spPr>
        <p:txBody>
          <a:bodyPr>
            <a:spAutoFit/>
          </a:bodyPr>
          <a:lstStyle/>
          <a:p>
            <a:pPr marL="168275" indent="-168275" fontAlgn="auto">
              <a:spcBef>
                <a:spcPts val="0"/>
              </a:spcBef>
              <a:spcAft>
                <a:spcPts val="0"/>
              </a:spcAft>
              <a:buFont typeface="Arial" pitchFamily="34" charset="0"/>
              <a:buChar char="•"/>
              <a:defRPr/>
            </a:pPr>
            <a:r>
              <a:rPr lang="en-US" sz="2600" dirty="0">
                <a:latin typeface="+mn-lt"/>
              </a:rPr>
              <a:t>Owner</a:t>
            </a:r>
          </a:p>
          <a:p>
            <a:pPr marL="168275" indent="-168275" fontAlgn="auto">
              <a:spcBef>
                <a:spcPts val="0"/>
              </a:spcBef>
              <a:spcAft>
                <a:spcPts val="0"/>
              </a:spcAft>
              <a:buFont typeface="Arial" pitchFamily="34" charset="0"/>
              <a:buChar char="•"/>
              <a:defRPr/>
            </a:pPr>
            <a:r>
              <a:rPr lang="en-US" sz="2600" dirty="0">
                <a:latin typeface="+mn-lt"/>
              </a:rPr>
              <a:t>Employee</a:t>
            </a:r>
          </a:p>
          <a:p>
            <a:pPr marL="168275" indent="-168275" fontAlgn="auto">
              <a:spcBef>
                <a:spcPts val="0"/>
              </a:spcBef>
              <a:spcAft>
                <a:spcPts val="0"/>
              </a:spcAft>
              <a:buFont typeface="Arial" pitchFamily="34" charset="0"/>
              <a:buChar char="•"/>
              <a:defRPr/>
            </a:pPr>
            <a:r>
              <a:rPr lang="en-US" sz="2600" dirty="0">
                <a:latin typeface="+mn-lt"/>
              </a:rPr>
              <a:t>Advisor/Board Member</a:t>
            </a:r>
          </a:p>
          <a:p>
            <a:pPr marL="168275" indent="-168275" fontAlgn="auto">
              <a:spcBef>
                <a:spcPts val="0"/>
              </a:spcBef>
              <a:spcAft>
                <a:spcPts val="0"/>
              </a:spcAft>
              <a:buFont typeface="Arial" pitchFamily="34" charset="0"/>
              <a:buChar char="•"/>
              <a:defRPr/>
            </a:pPr>
            <a:r>
              <a:rPr lang="en-US" sz="2600" dirty="0">
                <a:latin typeface="+mn-lt"/>
              </a:rPr>
              <a:t>Outside resources</a:t>
            </a:r>
          </a:p>
        </p:txBody>
      </p:sp>
      <p:sp>
        <p:nvSpPr>
          <p:cNvPr id="15"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latin typeface="+mj-lt"/>
                <a:ea typeface="+mj-ea"/>
                <a:cs typeface="+mj-cs"/>
              </a:rPr>
              <a:t>Evaluation of Skill Sets</a:t>
            </a:r>
          </a:p>
        </p:txBody>
      </p:sp>
      <p:pic>
        <p:nvPicPr>
          <p:cNvPr id="798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8"/>
          <p:cNvSpPr txBox="1">
            <a:spLocks noChangeArrowheads="1"/>
          </p:cNvSpPr>
          <p:nvPr/>
        </p:nvSpPr>
        <p:spPr bwMode="auto">
          <a:xfrm>
            <a:off x="2579688" y="2066925"/>
            <a:ext cx="3681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800" dirty="0">
                <a:latin typeface="+mn-lt"/>
              </a:rPr>
              <a:t>Who will do the work?</a:t>
            </a:r>
          </a:p>
        </p:txBody>
      </p:sp>
      <p:sp>
        <p:nvSpPr>
          <p:cNvPr id="19"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34</a:t>
            </a:fld>
            <a:endParaRPr lang="en-US" altLang="en-US" sz="1400" dirty="0">
              <a:solidFill>
                <a:srgbClr val="000000"/>
              </a:solidFill>
            </a:endParaRPr>
          </a:p>
        </p:txBody>
      </p:sp>
      <p:sp>
        <p:nvSpPr>
          <p:cNvPr id="2" name="Footer Placeholder 1">
            <a:extLst>
              <a:ext uri="{FF2B5EF4-FFF2-40B4-BE49-F238E27FC236}">
                <a16:creationId xmlns:a16="http://schemas.microsoft.com/office/drawing/2014/main" id="{A72BD89E-93B8-F94B-E613-77C92AB26F99}"/>
              </a:ext>
            </a:extLst>
          </p:cNvPr>
          <p:cNvSpPr>
            <a:spLocks noGrp="1"/>
          </p:cNvSpPr>
          <p:nvPr>
            <p:ph type="ftr" sz="quarter" idx="11"/>
          </p:nvPr>
        </p:nvSpPr>
        <p:spPr>
          <a:xfrm>
            <a:off x="1743527" y="6267451"/>
            <a:ext cx="3365961"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r>
              <a:rPr lang="en-US" altLang="en-US" sz="1400" dirty="0">
                <a:solidFill>
                  <a:srgbClr val="000000"/>
                </a:solidFill>
              </a:rPr>
              <a:t>Business Reassessment	</a:t>
            </a:r>
          </a:p>
          <a:p>
            <a:pPr algn="l">
              <a:spcBef>
                <a:spcPct val="0"/>
              </a:spcBef>
              <a:buFontTx/>
              <a:buNone/>
            </a:pPr>
            <a:r>
              <a:rPr lang="en-US" altLang="en-US" sz="1400" dirty="0">
                <a:solidFill>
                  <a:srgbClr val="000000"/>
                </a:solidFill>
              </a:rPr>
              <a:t> </a:t>
            </a:r>
          </a:p>
        </p:txBody>
      </p:sp>
      <p:pic>
        <p:nvPicPr>
          <p:cNvPr id="3" name="Picture 4" descr="Trenton Downtown Association Logo">
            <a:extLst>
              <a:ext uri="{FF2B5EF4-FFF2-40B4-BE49-F238E27FC236}">
                <a16:creationId xmlns:a16="http://schemas.microsoft.com/office/drawing/2014/main" id="{98EB76D1-57D1-915D-5993-76EC1F5571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7396" y="6220731"/>
            <a:ext cx="1763176" cy="4601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A8B788-6FAD-6271-59D5-7FE38EE5FC6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98900" y="6324600"/>
            <a:ext cx="1719906" cy="306536"/>
          </a:xfrm>
          <a:prstGeom prst="rect">
            <a:avLst/>
          </a:prstGeom>
        </p:spPr>
      </p:pic>
      <p:pic>
        <p:nvPicPr>
          <p:cNvPr id="5" name="Picture 4">
            <a:extLst>
              <a:ext uri="{FF2B5EF4-FFF2-40B4-BE49-F238E27FC236}">
                <a16:creationId xmlns:a16="http://schemas.microsoft.com/office/drawing/2014/main" id="{0CFE3D5E-9BF0-03D7-88DF-8ADACC72D62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11000">
                <a:srgbClr val="92D050">
                  <a:shade val="67500"/>
                  <a:satMod val="115000"/>
                </a:srgbClr>
              </a:gs>
              <a:gs pos="100000">
                <a:srgbClr val="92D050">
                  <a:shade val="100000"/>
                  <a:satMod val="115000"/>
                </a:srgbClr>
              </a:gs>
            </a:gsLst>
            <a:lin ang="5400000" scaled="1"/>
            <a:tileRect/>
          </a:gradFill>
          <a:ln w="9525">
            <a:noFill/>
            <a:miter lim="800000"/>
            <a:headEnd/>
            <a:tailEnd/>
          </a:ln>
        </p:spPr>
        <p:txBody>
          <a:bodyPr anchor="ctr"/>
          <a:lstStyle/>
          <a:p>
            <a:pPr algn="ctr">
              <a:defRPr/>
            </a:pPr>
            <a:r>
              <a:rPr lang="en-US" sz="3600" kern="0" dirty="0">
                <a:solidFill>
                  <a:srgbClr val="000000"/>
                </a:solidFill>
                <a:latin typeface="Arial"/>
              </a:rPr>
              <a:t>Writing a Business Plan</a:t>
            </a:r>
          </a:p>
        </p:txBody>
      </p:sp>
      <p:pic>
        <p:nvPicPr>
          <p:cNvPr id="90121" name="Picture 3"/>
          <p:cNvPicPr>
            <a:picLocks noChangeAspect="1" noChangeArrowheads="1"/>
          </p:cNvPicPr>
          <p:nvPr/>
        </p:nvPicPr>
        <p:blipFill>
          <a:blip r:embed="rId3">
            <a:extLst>
              <a:ext uri="{28A0092B-C50C-407E-A947-70E740481C1C}">
                <a14:useLocalDpi xmlns:a14="http://schemas.microsoft.com/office/drawing/2010/main" val="0"/>
              </a:ext>
            </a:extLst>
          </a:blip>
          <a:srcRect t="11188"/>
          <a:stretch>
            <a:fillRect/>
          </a:stretch>
        </p:blipFill>
        <p:spPr bwMode="auto">
          <a:xfrm>
            <a:off x="0" y="1219200"/>
            <a:ext cx="91630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2" name="Subtitle 55"/>
          <p:cNvSpPr>
            <a:spLocks noGrp="1" noChangeArrowheads="1"/>
          </p:cNvSpPr>
          <p:nvPr>
            <p:ph type="subTitle" idx="1"/>
          </p:nvPr>
        </p:nvSpPr>
        <p:spPr>
          <a:xfrm>
            <a:off x="0" y="1219200"/>
            <a:ext cx="9144000" cy="4838700"/>
          </a:xfrm>
          <a:solidFill>
            <a:srgbClr val="FFFFFF">
              <a:alpha val="50195"/>
            </a:srgbClr>
          </a:solidFill>
        </p:spPr>
        <p:txBody>
          <a:bodyPr/>
          <a:lstStyle/>
          <a:p>
            <a:endParaRPr lang="en-US" altLang="en-US" sz="4400"/>
          </a:p>
          <a:p>
            <a:r>
              <a:rPr lang="en-US" altLang="en-US" sz="4400"/>
              <a:t>Questions?</a:t>
            </a:r>
          </a:p>
          <a:p>
            <a:r>
              <a:rPr lang="en-US" altLang="en-US" sz="4400"/>
              <a:t>Comments?</a:t>
            </a:r>
          </a:p>
          <a:p>
            <a:r>
              <a:rPr lang="en-US" altLang="en-US" sz="4400"/>
              <a:t>Feedback?</a:t>
            </a:r>
          </a:p>
        </p:txBody>
      </p:sp>
      <p:sp>
        <p:nvSpPr>
          <p:cNvPr id="13" name="Slide Number Placeholder 2"/>
          <p:cNvSpPr>
            <a:spLocks noGrp="1"/>
          </p:cNvSpPr>
          <p:nvPr>
            <p:ph type="sldNum" sz="quarter" idx="12"/>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233934-37BC-41AD-B17F-B010DABDE9A1}" type="slidenum">
              <a:rPr lang="en-US" altLang="en-US" sz="1400">
                <a:solidFill>
                  <a:srgbClr val="000000"/>
                </a:solidFill>
              </a:rPr>
              <a:pPr>
                <a:spcBef>
                  <a:spcPct val="0"/>
                </a:spcBef>
                <a:buFontTx/>
                <a:buNone/>
              </a:pPr>
              <a:t>35</a:t>
            </a:fld>
            <a:endParaRPr lang="en-US" altLang="en-US" sz="1400" dirty="0">
              <a:solidFill>
                <a:srgbClr val="000000"/>
              </a:solidFill>
            </a:endParaRPr>
          </a:p>
        </p:txBody>
      </p:sp>
      <p:pic>
        <p:nvPicPr>
          <p:cNvPr id="4" name="Picture 3">
            <a:extLst>
              <a:ext uri="{FF2B5EF4-FFF2-40B4-BE49-F238E27FC236}">
                <a16:creationId xmlns:a16="http://schemas.microsoft.com/office/drawing/2014/main" id="{716F201A-10FA-DFC7-D980-B2292CE8FA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5" name="Footer Placeholder 1">
            <a:extLst>
              <a:ext uri="{FF2B5EF4-FFF2-40B4-BE49-F238E27FC236}">
                <a16:creationId xmlns:a16="http://schemas.microsoft.com/office/drawing/2014/main" id="{C32CBA5C-4BE3-DB88-BC56-A30D3BD2C619}"/>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2" name="Picture 1">
            <a:extLst>
              <a:ext uri="{FF2B5EF4-FFF2-40B4-BE49-F238E27FC236}">
                <a16:creationId xmlns:a16="http://schemas.microsoft.com/office/drawing/2014/main" id="{08F6C1BA-C86C-67C7-649F-0B11FCB0D2F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1"/>
          <p:cNvSpPr txBox="1">
            <a:spLocks/>
          </p:cNvSpPr>
          <p:nvPr/>
        </p:nvSpPr>
        <p:spPr bwMode="auto">
          <a:xfrm>
            <a:off x="0" y="0"/>
            <a:ext cx="9144000" cy="1546225"/>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rgbClr val="000000"/>
                </a:solidFill>
                <a:latin typeface="Arial"/>
              </a:rPr>
              <a:t>Contact UCEDC Training…</a:t>
            </a:r>
          </a:p>
        </p:txBody>
      </p:sp>
      <p:cxnSp>
        <p:nvCxnSpPr>
          <p:cNvPr id="8" name="Straight Connector 7"/>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1988" name="Slide Number Placeholder 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22585F-560D-4D78-A9F5-794300BB27EF}" type="slidenum">
              <a:rPr lang="en-US" altLang="en-US" sz="1400">
                <a:solidFill>
                  <a:srgbClr val="000000"/>
                </a:solidFill>
              </a:rPr>
              <a:pPr>
                <a:spcBef>
                  <a:spcPct val="0"/>
                </a:spcBef>
                <a:buFontTx/>
                <a:buNone/>
              </a:pPr>
              <a:t>36</a:t>
            </a:fld>
            <a:endParaRPr lang="en-US" altLang="en-US" sz="1400">
              <a:solidFill>
                <a:srgbClr val="000000"/>
              </a:solidFill>
            </a:endParaRPr>
          </a:p>
        </p:txBody>
      </p:sp>
      <p:pic>
        <p:nvPicPr>
          <p:cNvPr id="419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15"/>
          <p:cNvSpPr txBox="1">
            <a:spLocks noChangeArrowheads="1"/>
          </p:cNvSpPr>
          <p:nvPr/>
        </p:nvSpPr>
        <p:spPr bwMode="auto">
          <a:xfrm>
            <a:off x="457200" y="1831975"/>
            <a:ext cx="3978275"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defRPr/>
            </a:pPr>
            <a:r>
              <a:rPr lang="en-US" altLang="en-US" sz="2200" dirty="0">
                <a:solidFill>
                  <a:srgbClr val="000000"/>
                </a:solidFill>
                <a:cs typeface="Arial" panose="020B0604020202020204" pitchFamily="34" charset="0"/>
              </a:rPr>
              <a:t>Mary Adelman </a:t>
            </a:r>
            <a:r>
              <a:rPr lang="en-US" altLang="en-US" sz="2200" dirty="0">
                <a:cs typeface="Arial" panose="020B0604020202020204" pitchFamily="34" charset="0"/>
                <a:hlinkClick r:id="rId4"/>
              </a:rPr>
              <a:t>madelman@ucedc.com</a:t>
            </a:r>
            <a:endParaRPr lang="en-US" altLang="en-US" sz="2200" dirty="0">
              <a:cs typeface="Arial" panose="020B0604020202020204" pitchFamily="34" charset="0"/>
            </a:endParaRPr>
          </a:p>
          <a:p>
            <a:pPr marL="0" indent="0">
              <a:spcBef>
                <a:spcPct val="0"/>
              </a:spcBef>
              <a:buFontTx/>
              <a:buNone/>
              <a:defRPr/>
            </a:pPr>
            <a:endParaRPr lang="en-US" altLang="en-US" sz="800" dirty="0">
              <a:solidFill>
                <a:srgbClr val="000000"/>
              </a:solidFill>
              <a:cs typeface="Arial" panose="020B0604020202020204" pitchFamily="34" charset="0"/>
            </a:endParaRPr>
          </a:p>
          <a:p>
            <a:pPr>
              <a:spcBef>
                <a:spcPct val="0"/>
              </a:spcBef>
              <a:defRPr/>
            </a:pPr>
            <a:r>
              <a:rPr lang="en-US" altLang="en-US" sz="2200" dirty="0">
                <a:solidFill>
                  <a:srgbClr val="000000"/>
                </a:solidFill>
                <a:cs typeface="Arial" panose="020B0604020202020204" pitchFamily="34" charset="0"/>
              </a:rPr>
              <a:t>Jairo Borja </a:t>
            </a:r>
            <a:r>
              <a:rPr lang="en-US" altLang="en-US" sz="2200" dirty="0">
                <a:solidFill>
                  <a:srgbClr val="000000"/>
                </a:solidFill>
                <a:cs typeface="Arial" panose="020B0604020202020204" pitchFamily="34" charset="0"/>
                <a:hlinkClick r:id="rId5"/>
              </a:rPr>
              <a:t>jborja@ucedc.com</a:t>
            </a:r>
            <a:r>
              <a:rPr lang="en-US" altLang="en-US" sz="2400" dirty="0">
                <a:solidFill>
                  <a:srgbClr val="000000"/>
                </a:solidFill>
                <a:cs typeface="Arial" panose="020B0604020202020204" pitchFamily="34" charset="0"/>
              </a:rPr>
              <a:t> </a:t>
            </a:r>
          </a:p>
          <a:p>
            <a:pPr>
              <a:spcBef>
                <a:spcPct val="0"/>
              </a:spcBef>
              <a:defRPr/>
            </a:pPr>
            <a:endParaRPr lang="en-US" altLang="en-US" sz="800" dirty="0">
              <a:cs typeface="Arial" panose="020B0604020202020204" pitchFamily="34" charset="0"/>
            </a:endParaRPr>
          </a:p>
          <a:p>
            <a:pPr>
              <a:spcBef>
                <a:spcPct val="0"/>
              </a:spcBef>
              <a:defRPr/>
            </a:pPr>
            <a:r>
              <a:rPr lang="en-US" altLang="en-US" sz="2200" dirty="0">
                <a:cs typeface="Arial" panose="020B0604020202020204" pitchFamily="34" charset="0"/>
              </a:rPr>
              <a:t>Alejandro Cruz </a:t>
            </a:r>
            <a:r>
              <a:rPr lang="en-US" altLang="en-US" sz="2200" dirty="0">
                <a:cs typeface="Arial" panose="020B0604020202020204" pitchFamily="34" charset="0"/>
                <a:hlinkClick r:id="rId6"/>
              </a:rPr>
              <a:t>acruz@ucedc.com</a:t>
            </a:r>
            <a:r>
              <a:rPr lang="en-US" altLang="en-US" sz="2400" dirty="0">
                <a:cs typeface="Arial" panose="020B0604020202020204" pitchFamily="34" charset="0"/>
              </a:rPr>
              <a:t> </a:t>
            </a:r>
          </a:p>
          <a:p>
            <a:pPr>
              <a:spcBef>
                <a:spcPct val="0"/>
              </a:spcBef>
              <a:defRPr/>
            </a:pPr>
            <a:endParaRPr lang="en-US" altLang="en-US" sz="800" dirty="0">
              <a:cs typeface="Arial" panose="020B0604020202020204" pitchFamily="34" charset="0"/>
            </a:endParaRPr>
          </a:p>
          <a:p>
            <a:pPr>
              <a:spcBef>
                <a:spcPct val="0"/>
              </a:spcBef>
              <a:defRPr/>
            </a:pPr>
            <a:r>
              <a:rPr lang="en-US" altLang="en-US" sz="2200" dirty="0">
                <a:cs typeface="Arial" panose="020B0604020202020204" pitchFamily="34" charset="0"/>
              </a:rPr>
              <a:t>Tim Moore </a:t>
            </a:r>
            <a:r>
              <a:rPr lang="en-US" altLang="en-US" sz="2200" u="sng" dirty="0">
                <a:solidFill>
                  <a:schemeClr val="accent1">
                    <a:lumMod val="50000"/>
                  </a:schemeClr>
                </a:solidFill>
                <a:cs typeface="Arial" panose="020B0604020202020204" pitchFamily="34" charset="0"/>
              </a:rPr>
              <a:t>tmoore</a:t>
            </a:r>
            <a:r>
              <a:rPr lang="en-US" altLang="en-US" sz="2200" u="sng" dirty="0">
                <a:solidFill>
                  <a:srgbClr val="009999"/>
                </a:solidFill>
                <a:cs typeface="Arial" panose="020B0604020202020204" pitchFamily="34" charset="0"/>
                <a:hlinkClick r:id="rId7">
                  <a:extLst>
                    <a:ext uri="{A12FA001-AC4F-418D-AE19-62706E023703}">
                      <ahyp:hlinkClr xmlns="" xmlns:ahyp="http://schemas.microsoft.com/office/drawing/2018/hyperlinkcolor" val="tx"/>
                    </a:ext>
                  </a:extLst>
                </a:hlinkClick>
              </a:rPr>
              <a:t>@</a:t>
            </a:r>
            <a:r>
              <a:rPr lang="en-US" altLang="en-US" sz="2200" u="sng" dirty="0">
                <a:solidFill>
                  <a:schemeClr val="accent1">
                    <a:lumMod val="50000"/>
                  </a:schemeClr>
                </a:solidFill>
                <a:cs typeface="Arial" panose="020B0604020202020204" pitchFamily="34" charset="0"/>
                <a:hlinkClick r:id="rId7">
                  <a:extLst>
                    <a:ext uri="{A12FA001-AC4F-418D-AE19-62706E023703}">
                      <ahyp:hlinkClr xmlns="" xmlns:ahyp="http://schemas.microsoft.com/office/drawing/2018/hyperlinkcolor" val="tx"/>
                    </a:ext>
                  </a:extLst>
                </a:hlinkClick>
              </a:rPr>
              <a:t>ucedc.com</a:t>
            </a:r>
            <a:endParaRPr lang="en-US" altLang="en-US" sz="2200" u="sng" dirty="0">
              <a:solidFill>
                <a:schemeClr val="accent1">
                  <a:lumMod val="50000"/>
                </a:schemeClr>
              </a:solidFill>
              <a:cs typeface="Arial" panose="020B0604020202020204" pitchFamily="34" charset="0"/>
            </a:endParaRPr>
          </a:p>
          <a:p>
            <a:pPr>
              <a:spcBef>
                <a:spcPct val="0"/>
              </a:spcBef>
              <a:defRPr/>
            </a:pPr>
            <a:endParaRPr lang="en-US" altLang="en-US" sz="800" dirty="0">
              <a:cs typeface="Arial" panose="020B0604020202020204" pitchFamily="34" charset="0"/>
            </a:endParaRPr>
          </a:p>
          <a:p>
            <a:pPr>
              <a:spcBef>
                <a:spcPct val="0"/>
              </a:spcBef>
              <a:defRPr/>
            </a:pPr>
            <a:r>
              <a:rPr lang="en-US" altLang="en-US" sz="2200" dirty="0">
                <a:solidFill>
                  <a:srgbClr val="000000"/>
                </a:solidFill>
                <a:cs typeface="Arial" panose="020B0604020202020204" pitchFamily="34" charset="0"/>
              </a:rPr>
              <a:t>Joe Lamberti </a:t>
            </a:r>
            <a:r>
              <a:rPr lang="en-US" altLang="en-US" sz="2200" dirty="0">
                <a:solidFill>
                  <a:srgbClr val="000000"/>
                </a:solidFill>
                <a:cs typeface="Arial" panose="020B0604020202020204" pitchFamily="34" charset="0"/>
                <a:hlinkClick r:id="rId8"/>
              </a:rPr>
              <a:t>jlamberti@ucedc.com</a:t>
            </a:r>
            <a:endParaRPr lang="en-US" altLang="en-US" sz="2200" dirty="0">
              <a:solidFill>
                <a:srgbClr val="000000"/>
              </a:solidFill>
              <a:cs typeface="Arial" panose="020B0604020202020204" pitchFamily="34" charset="0"/>
            </a:endParaRPr>
          </a:p>
          <a:p>
            <a:pPr>
              <a:spcBef>
                <a:spcPct val="0"/>
              </a:spcBef>
              <a:defRPr/>
            </a:pPr>
            <a:endParaRPr lang="en-US" altLang="en-US" sz="1200" dirty="0">
              <a:cs typeface="Arial" panose="020B0604020202020204" pitchFamily="34" charset="0"/>
            </a:endParaRPr>
          </a:p>
        </p:txBody>
      </p:sp>
      <p:sp>
        <p:nvSpPr>
          <p:cNvPr id="24" name="TextBox 1"/>
          <p:cNvSpPr txBox="1">
            <a:spLocks noChangeArrowheads="1"/>
          </p:cNvSpPr>
          <p:nvPr/>
        </p:nvSpPr>
        <p:spPr bwMode="auto">
          <a:xfrm>
            <a:off x="5486400" y="5105400"/>
            <a:ext cx="2409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cs typeface="Arial" panose="020B0604020202020204" pitchFamily="34" charset="0"/>
                <a:hlinkClick r:id="rId9"/>
              </a:rPr>
              <a:t>www.ucedc.com</a:t>
            </a:r>
            <a:endParaRPr lang="en-US" altLang="en-US" sz="2400">
              <a:solidFill>
                <a:srgbClr val="000000"/>
              </a:solidFill>
              <a:cs typeface="Arial" panose="020B0604020202020204" pitchFamily="34" charset="0"/>
            </a:endParaRPr>
          </a:p>
        </p:txBody>
      </p:sp>
      <p:pic>
        <p:nvPicPr>
          <p:cNvPr id="3074" name="Picture 2" descr="UCEDC: Small Business Loans and Training Programs in NJ">
            <a:extLst>
              <a:ext uri="{FF2B5EF4-FFF2-40B4-BE49-F238E27FC236}">
                <a16:creationId xmlns:a16="http://schemas.microsoft.com/office/drawing/2014/main" id="{E639E17C-83C4-FB4F-A962-640E04788A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3493" y="2677056"/>
            <a:ext cx="3799414" cy="18997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D28A786-8383-3A19-F0F2-4626F6482A9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640D046E-D945-746C-EA52-AD148C646114}"/>
              </a:ext>
            </a:extLst>
          </p:cNvPr>
          <p:cNvSpPr>
            <a:spLocks noGrp="1"/>
          </p:cNvSpPr>
          <p:nvPr>
            <p:ph type="ftr" sz="quarter" idx="11"/>
          </p:nvPr>
        </p:nvSpPr>
        <p:spPr>
          <a:xfrm>
            <a:off x="1913467" y="6286499"/>
            <a:ext cx="3403599"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4" name="Picture 3">
            <a:extLst>
              <a:ext uri="{FF2B5EF4-FFF2-40B4-BE49-F238E27FC236}">
                <a16:creationId xmlns:a16="http://schemas.microsoft.com/office/drawing/2014/main" id="{4A7333CD-9BA4-D460-123B-12B2662214B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368665859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3970" name="Picture 1"/>
          <p:cNvPicPr>
            <a:picLocks noChangeAspect="1"/>
          </p:cNvPicPr>
          <p:nvPr/>
        </p:nvPicPr>
        <p:blipFill>
          <a:blip>
            <a:extLst>
              <a:ext uri="{28A0092B-C50C-407E-A947-70E740481C1C}">
                <a14:useLocalDpi xmlns:a14="http://schemas.microsoft.com/office/drawing/2010/main" val="0"/>
              </a:ext>
            </a:extLst>
          </a:blip>
          <a:srcRect t="11250" b="10001"/>
          <a:stretch>
            <a:fillRect/>
          </a:stretch>
        </p:blipFill>
        <p:spPr bwMode="auto">
          <a:xfrm>
            <a:off x="0" y="12954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Slide Number Placeholder 2"/>
          <p:cNvSpPr>
            <a:spLocks noGrp="1"/>
          </p:cNvSpPr>
          <p:nvPr>
            <p:ph type="sldNum" sz="quarter" idx="12"/>
          </p:nvPr>
        </p:nvSpPr>
        <p:spPr>
          <a:xfrm>
            <a:off x="66294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DF4F421-ACBD-4380-9C61-0393DBE6B963}" type="slidenum">
              <a:rPr lang="en-US" altLang="en-US" sz="1400">
                <a:solidFill>
                  <a:srgbClr val="000000"/>
                </a:solidFill>
              </a:rPr>
              <a:pPr>
                <a:spcBef>
                  <a:spcPct val="0"/>
                </a:spcBef>
                <a:buFontTx/>
                <a:buNone/>
              </a:pPr>
              <a:t>37</a:t>
            </a:fld>
            <a:endParaRPr lang="en-US" altLang="en-US" sz="1400">
              <a:solidFill>
                <a:srgbClr val="000000"/>
              </a:solidFill>
            </a:endParaRPr>
          </a:p>
        </p:txBody>
      </p:sp>
      <p:cxnSp>
        <p:nvCxnSpPr>
          <p:cNvPr id="6" name="Straight Connector 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11000">
                <a:srgbClr val="92D050">
                  <a:shade val="67500"/>
                  <a:satMod val="115000"/>
                </a:srgbClr>
              </a:gs>
              <a:gs pos="100000">
                <a:srgbClr val="92D050">
                  <a:shade val="100000"/>
                  <a:satMod val="115000"/>
                </a:srgbClr>
              </a:gs>
            </a:gsLst>
            <a:lin ang="5400000" scaled="1"/>
            <a:tileRect/>
          </a:gradFill>
          <a:ln w="9525">
            <a:noFill/>
            <a:miter lim="800000"/>
            <a:headEnd/>
            <a:tailEnd/>
          </a:ln>
        </p:spPr>
        <p:txBody>
          <a:bodyPr anchor="ctr"/>
          <a:lstStyle/>
          <a:p>
            <a:pPr algn="ctr">
              <a:defRPr/>
            </a:pPr>
            <a:r>
              <a:rPr lang="en-US" sz="3600" kern="0" dirty="0">
                <a:solidFill>
                  <a:srgbClr val="000000"/>
                </a:solidFill>
                <a:latin typeface="Arial"/>
              </a:rPr>
              <a:t>SWOT Analysis </a:t>
            </a:r>
          </a:p>
          <a:p>
            <a:pPr algn="ctr">
              <a:defRPr/>
            </a:pPr>
            <a:r>
              <a:rPr lang="en-US" sz="3600" kern="0" dirty="0">
                <a:solidFill>
                  <a:srgbClr val="000000"/>
                </a:solidFill>
                <a:latin typeface="Arial"/>
              </a:rPr>
              <a:t>Example 1: Fitness Center</a:t>
            </a:r>
          </a:p>
        </p:txBody>
      </p:sp>
      <p:sp>
        <p:nvSpPr>
          <p:cNvPr id="83975" name="Rectangle 3"/>
          <p:cNvSpPr txBox="1">
            <a:spLocks noChangeArrowheads="1"/>
          </p:cNvSpPr>
          <p:nvPr/>
        </p:nvSpPr>
        <p:spPr bwMode="auto">
          <a:xfrm>
            <a:off x="381000" y="1447800"/>
            <a:ext cx="8382000" cy="449262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dirty="0">
                <a:solidFill>
                  <a:srgbClr val="000000"/>
                </a:solidFill>
              </a:rPr>
              <a:t>Pre-COVID situation:</a:t>
            </a:r>
          </a:p>
          <a:p>
            <a:pPr eaLnBrk="1" hangingPunct="1"/>
            <a:r>
              <a:rPr lang="en-US" altLang="en-US" sz="2800" dirty="0">
                <a:solidFill>
                  <a:srgbClr val="000000"/>
                </a:solidFill>
              </a:rPr>
              <a:t>Personal fitness and training center</a:t>
            </a:r>
          </a:p>
          <a:p>
            <a:pPr eaLnBrk="1" hangingPunct="1"/>
            <a:r>
              <a:rPr lang="en-US" altLang="en-US" sz="2800" dirty="0">
                <a:solidFill>
                  <a:srgbClr val="000000"/>
                </a:solidFill>
              </a:rPr>
              <a:t>In business 10 years, loyal customer base</a:t>
            </a:r>
          </a:p>
          <a:p>
            <a:pPr eaLnBrk="1" hangingPunct="1"/>
            <a:r>
              <a:rPr lang="en-US" altLang="en-US" sz="2800" dirty="0">
                <a:solidFill>
                  <a:srgbClr val="000000"/>
                </a:solidFill>
              </a:rPr>
              <a:t>Target audience: </a:t>
            </a:r>
            <a:r>
              <a:rPr lang="en-US" altLang="en-US" sz="2800" dirty="0" err="1">
                <a:solidFill>
                  <a:srgbClr val="000000"/>
                </a:solidFill>
              </a:rPr>
              <a:t>BtoC</a:t>
            </a:r>
            <a:r>
              <a:rPr lang="en-US" altLang="en-US" sz="2800" dirty="0">
                <a:solidFill>
                  <a:srgbClr val="000000"/>
                </a:solidFill>
              </a:rPr>
              <a:t> age 40+ </a:t>
            </a:r>
            <a:r>
              <a:rPr lang="en-US" altLang="en-US" sz="2800" dirty="0" err="1">
                <a:solidFill>
                  <a:srgbClr val="000000"/>
                </a:solidFill>
              </a:rPr>
              <a:t>yrs</a:t>
            </a:r>
            <a:r>
              <a:rPr lang="en-US" altLang="en-US" sz="2800" dirty="0">
                <a:solidFill>
                  <a:srgbClr val="000000"/>
                </a:solidFill>
              </a:rPr>
              <a:t>, upscale area</a:t>
            </a:r>
          </a:p>
          <a:p>
            <a:pPr eaLnBrk="1" hangingPunct="1"/>
            <a:r>
              <a:rPr lang="en-US" altLang="en-US" sz="2800" dirty="0">
                <a:solidFill>
                  <a:srgbClr val="000000"/>
                </a:solidFill>
              </a:rPr>
              <a:t>One-on-one in-person training sessions</a:t>
            </a:r>
          </a:p>
          <a:p>
            <a:pPr eaLnBrk="1" hangingPunct="1"/>
            <a:r>
              <a:rPr lang="en-US" altLang="en-US" sz="2800" dirty="0">
                <a:solidFill>
                  <a:srgbClr val="000000"/>
                </a:solidFill>
              </a:rPr>
              <a:t>Rents 1</a:t>
            </a:r>
            <a:r>
              <a:rPr lang="en-US" altLang="en-US" sz="2800" baseline="30000" dirty="0">
                <a:solidFill>
                  <a:srgbClr val="000000"/>
                </a:solidFill>
              </a:rPr>
              <a:t>st</a:t>
            </a:r>
            <a:r>
              <a:rPr lang="en-US" altLang="en-US" sz="2800" dirty="0">
                <a:solidFill>
                  <a:srgbClr val="000000"/>
                </a:solidFill>
              </a:rPr>
              <a:t> floor of large facility to conduct trainings</a:t>
            </a:r>
          </a:p>
          <a:p>
            <a:pPr eaLnBrk="1" hangingPunct="1"/>
            <a:r>
              <a:rPr lang="en-US" altLang="en-US" sz="2800" dirty="0">
                <a:solidFill>
                  <a:srgbClr val="000000"/>
                </a:solidFill>
              </a:rPr>
              <a:t>1 full-time trainer (owner), 1 p/t assistant</a:t>
            </a:r>
          </a:p>
          <a:p>
            <a:pPr eaLnBrk="1" hangingPunct="1"/>
            <a:r>
              <a:rPr lang="en-US" altLang="en-US" sz="2800" dirty="0">
                <a:solidFill>
                  <a:srgbClr val="000000"/>
                </a:solidFill>
              </a:rPr>
              <a:t>Business discontinued during COVID shutdown</a:t>
            </a:r>
          </a:p>
        </p:txBody>
      </p:sp>
      <p:pic>
        <p:nvPicPr>
          <p:cNvPr id="839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0DEF4A5F-ABD3-FCBD-02F9-BBD63BC97039}"/>
              </a:ext>
            </a:extLst>
          </p:cNvPr>
          <p:cNvSpPr>
            <a:spLocks noGrp="1"/>
          </p:cNvSpPr>
          <p:nvPr>
            <p:ph type="ftr" sz="quarter" idx="11"/>
          </p:nvPr>
        </p:nvSpPr>
        <p:spPr>
          <a:xfrm>
            <a:off x="1743527" y="6267451"/>
            <a:ext cx="3365961"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r>
              <a:rPr lang="en-US" altLang="en-US" sz="1400" dirty="0">
                <a:solidFill>
                  <a:srgbClr val="000000"/>
                </a:solidFill>
              </a:rPr>
              <a:t>Business Reassessment	</a:t>
            </a:r>
          </a:p>
          <a:p>
            <a:pPr algn="l">
              <a:spcBef>
                <a:spcPct val="0"/>
              </a:spcBef>
              <a:buFontTx/>
              <a:buNone/>
            </a:pPr>
            <a:r>
              <a:rPr lang="en-US" altLang="en-US" sz="1400" dirty="0">
                <a:solidFill>
                  <a:srgbClr val="000000"/>
                </a:solidFill>
              </a:rPr>
              <a:t> </a:t>
            </a:r>
          </a:p>
        </p:txBody>
      </p:sp>
      <p:pic>
        <p:nvPicPr>
          <p:cNvPr id="3" name="Picture 4" descr="Trenton Downtown Association Logo">
            <a:extLst>
              <a:ext uri="{FF2B5EF4-FFF2-40B4-BE49-F238E27FC236}">
                <a16:creationId xmlns:a16="http://schemas.microsoft.com/office/drawing/2014/main" id="{DB45473C-7676-03EF-0BAA-46CD4F819C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7396" y="6220731"/>
            <a:ext cx="1763176" cy="4601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B2BFBAD-941B-C7D3-D1F9-5CE4A5B3451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98900" y="6324600"/>
            <a:ext cx="1719906" cy="306536"/>
          </a:xfrm>
          <a:prstGeom prst="rect">
            <a:avLst/>
          </a:prstGeom>
        </p:spPr>
      </p:pic>
      <p:pic>
        <p:nvPicPr>
          <p:cNvPr id="5" name="Picture 4">
            <a:extLst>
              <a:ext uri="{FF2B5EF4-FFF2-40B4-BE49-F238E27FC236}">
                <a16:creationId xmlns:a16="http://schemas.microsoft.com/office/drawing/2014/main" id="{68E66194-92D1-FD77-0F79-660604D7383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267651-BAFA-4EF6-899E-813A1025641C}" type="slidenum">
              <a:rPr lang="en-US" altLang="en-US" sz="1400">
                <a:solidFill>
                  <a:srgbClr val="000000"/>
                </a:solidFill>
              </a:rPr>
              <a:pPr>
                <a:spcBef>
                  <a:spcPct val="0"/>
                </a:spcBef>
                <a:buFontTx/>
                <a:buNone/>
              </a:pPr>
              <a:t>38</a:t>
            </a:fld>
            <a:endParaRPr lang="en-US" altLang="en-US" sz="1400">
              <a:solidFill>
                <a:srgbClr val="000000"/>
              </a:solidFill>
            </a:endParaRPr>
          </a:p>
        </p:txBody>
      </p:sp>
      <p:sp>
        <p:nvSpPr>
          <p:cNvPr id="7" name="TextBox 6"/>
          <p:cNvSpPr txBox="1"/>
          <p:nvPr/>
        </p:nvSpPr>
        <p:spPr>
          <a:xfrm>
            <a:off x="290513" y="1855788"/>
            <a:ext cx="4025900" cy="1200150"/>
          </a:xfrm>
          <a:prstGeom prst="rect">
            <a:avLst/>
          </a:prstGeom>
          <a:noFill/>
        </p:spPr>
        <p:txBody>
          <a:bodyPr>
            <a:spAutoFit/>
          </a:bodyPr>
          <a:lstStyle/>
          <a:p>
            <a:pPr>
              <a:defRPr/>
            </a:pPr>
            <a:r>
              <a:rPr lang="en-US" b="1" u="sng" dirty="0"/>
              <a:t>Strengths</a:t>
            </a:r>
          </a:p>
          <a:p>
            <a:pPr marL="285750" indent="-285750">
              <a:buFont typeface="Arial" panose="020B0604020202020204" pitchFamily="34" charset="0"/>
              <a:buChar char="•"/>
              <a:defRPr/>
            </a:pPr>
            <a:r>
              <a:rPr lang="en-US" dirty="0"/>
              <a:t>Experienced, subject matter expert</a:t>
            </a:r>
          </a:p>
          <a:p>
            <a:pPr marL="285750" indent="-285750">
              <a:buFont typeface="Arial" panose="020B0604020202020204" pitchFamily="34" charset="0"/>
              <a:buChar char="•"/>
              <a:defRPr/>
            </a:pPr>
            <a:r>
              <a:rPr lang="en-US" dirty="0"/>
              <a:t>Age “niche” (40+ year </a:t>
            </a:r>
            <a:r>
              <a:rPr lang="en-US" dirty="0" err="1"/>
              <a:t>olds</a:t>
            </a:r>
            <a:r>
              <a:rPr lang="en-US" dirty="0"/>
              <a:t>)</a:t>
            </a:r>
          </a:p>
          <a:p>
            <a:pPr marL="285750" indent="-285750">
              <a:buFont typeface="Arial" panose="020B0604020202020204" pitchFamily="34" charset="0"/>
              <a:buChar char="•"/>
              <a:defRPr/>
            </a:pPr>
            <a:endParaRPr lang="en-US" dirty="0"/>
          </a:p>
        </p:txBody>
      </p:sp>
      <p:sp>
        <p:nvSpPr>
          <p:cNvPr id="8" name="TextBox 7"/>
          <p:cNvSpPr txBox="1"/>
          <p:nvPr/>
        </p:nvSpPr>
        <p:spPr>
          <a:xfrm>
            <a:off x="4465638" y="1878013"/>
            <a:ext cx="4421187" cy="1476375"/>
          </a:xfrm>
          <a:prstGeom prst="rect">
            <a:avLst/>
          </a:prstGeom>
          <a:noFill/>
        </p:spPr>
        <p:txBody>
          <a:bodyPr>
            <a:spAutoFit/>
          </a:bodyPr>
          <a:lstStyle/>
          <a:p>
            <a:pPr>
              <a:defRPr/>
            </a:pPr>
            <a:r>
              <a:rPr lang="en-US" b="1" u="sng" dirty="0"/>
              <a:t>Weaknesses</a:t>
            </a:r>
          </a:p>
          <a:p>
            <a:pPr marL="285750" indent="-285750">
              <a:buFont typeface="Arial" panose="020B0604020202020204" pitchFamily="34" charset="0"/>
              <a:buChar char="•"/>
              <a:defRPr/>
            </a:pPr>
            <a:r>
              <a:rPr lang="en-US" dirty="0"/>
              <a:t>Local, constrained by geography</a:t>
            </a:r>
          </a:p>
          <a:p>
            <a:pPr marL="285750" indent="-285750">
              <a:buFont typeface="Arial" panose="020B0604020202020204" pitchFamily="34" charset="0"/>
              <a:buChar char="•"/>
              <a:defRPr/>
            </a:pPr>
            <a:r>
              <a:rPr lang="en-US" dirty="0"/>
              <a:t>Delivery limited to in-person</a:t>
            </a:r>
          </a:p>
          <a:p>
            <a:pPr marL="285750" indent="-285750">
              <a:buFont typeface="Arial" panose="020B0604020202020204" pitchFamily="34" charset="0"/>
              <a:buChar char="•"/>
              <a:defRPr/>
            </a:pPr>
            <a:r>
              <a:rPr lang="en-US" dirty="0"/>
              <a:t>One-on-one model limits scale </a:t>
            </a:r>
            <a:r>
              <a:rPr lang="en-US" dirty="0" err="1"/>
              <a:t>oppty’s</a:t>
            </a:r>
            <a:endParaRPr lang="en-US" dirty="0"/>
          </a:p>
          <a:p>
            <a:pPr marL="285750" indent="-285750">
              <a:buFont typeface="Arial" panose="020B0604020202020204" pitchFamily="34" charset="0"/>
              <a:buChar char="•"/>
              <a:defRPr/>
            </a:pPr>
            <a:r>
              <a:rPr lang="en-US" dirty="0"/>
              <a:t>High rent and overhead costs</a:t>
            </a:r>
          </a:p>
        </p:txBody>
      </p:sp>
      <p:sp>
        <p:nvSpPr>
          <p:cNvPr id="9" name="TextBox 8"/>
          <p:cNvSpPr txBox="1"/>
          <p:nvPr/>
        </p:nvSpPr>
        <p:spPr>
          <a:xfrm>
            <a:off x="306388" y="3543300"/>
            <a:ext cx="3905250" cy="2032000"/>
          </a:xfrm>
          <a:prstGeom prst="rect">
            <a:avLst/>
          </a:prstGeom>
          <a:noFill/>
        </p:spPr>
        <p:txBody>
          <a:bodyPr>
            <a:spAutoFit/>
          </a:bodyPr>
          <a:lstStyle/>
          <a:p>
            <a:pPr>
              <a:defRPr/>
            </a:pPr>
            <a:r>
              <a:rPr lang="en-US" b="1" u="sng" dirty="0"/>
              <a:t>Opportunities</a:t>
            </a:r>
          </a:p>
          <a:p>
            <a:pPr marL="285750" indent="-285750">
              <a:buFont typeface="Arial" panose="020B0604020202020204" pitchFamily="34" charset="0"/>
              <a:buChar char="•"/>
              <a:defRPr/>
            </a:pPr>
            <a:r>
              <a:rPr lang="en-US" dirty="0"/>
              <a:t>Offer virtual training (overcomes COVID, expands </a:t>
            </a:r>
            <a:r>
              <a:rPr lang="en-US" dirty="0" err="1"/>
              <a:t>geogr</a:t>
            </a:r>
            <a:r>
              <a:rPr lang="en-US" dirty="0"/>
              <a:t>. reach)</a:t>
            </a:r>
          </a:p>
          <a:p>
            <a:pPr marL="285750" indent="-285750">
              <a:buFont typeface="Arial" panose="020B0604020202020204" pitchFamily="34" charset="0"/>
              <a:buChar char="•"/>
              <a:defRPr/>
            </a:pPr>
            <a:r>
              <a:rPr lang="en-US" dirty="0"/>
              <a:t>Offer group trainings (further scales customer base &amp; revenue)</a:t>
            </a:r>
          </a:p>
          <a:p>
            <a:pPr marL="285750" indent="-285750">
              <a:buFont typeface="Arial" panose="020B0604020202020204" pitchFamily="34" charset="0"/>
              <a:buChar char="•"/>
              <a:defRPr/>
            </a:pPr>
            <a:r>
              <a:rPr lang="en-US" dirty="0"/>
              <a:t>Explore </a:t>
            </a:r>
            <a:r>
              <a:rPr lang="en-US" dirty="0" err="1"/>
              <a:t>BtoB</a:t>
            </a:r>
            <a:r>
              <a:rPr lang="en-US" dirty="0"/>
              <a:t> (corporate </a:t>
            </a:r>
            <a:r>
              <a:rPr lang="en-US" dirty="0" err="1"/>
              <a:t>oppty’s</a:t>
            </a:r>
            <a:r>
              <a:rPr lang="en-US" dirty="0"/>
              <a:t>)</a:t>
            </a:r>
          </a:p>
          <a:p>
            <a:pPr marL="285750" indent="-285750">
              <a:buFont typeface="Arial" panose="020B0604020202020204" pitchFamily="34" charset="0"/>
              <a:buChar char="•"/>
              <a:defRPr/>
            </a:pPr>
            <a:r>
              <a:rPr lang="en-US" dirty="0"/>
              <a:t>Share space for F2F to save cost</a:t>
            </a:r>
          </a:p>
        </p:txBody>
      </p:sp>
      <p:sp>
        <p:nvSpPr>
          <p:cNvPr id="10" name="TextBox 9"/>
          <p:cNvSpPr txBox="1"/>
          <p:nvPr/>
        </p:nvSpPr>
        <p:spPr>
          <a:xfrm>
            <a:off x="4483100" y="3567113"/>
            <a:ext cx="4537075" cy="1477962"/>
          </a:xfrm>
          <a:prstGeom prst="rect">
            <a:avLst/>
          </a:prstGeom>
          <a:noFill/>
        </p:spPr>
        <p:txBody>
          <a:bodyPr>
            <a:spAutoFit/>
          </a:bodyPr>
          <a:lstStyle/>
          <a:p>
            <a:pPr>
              <a:defRPr/>
            </a:pPr>
            <a:r>
              <a:rPr lang="en-US" b="1" u="sng" dirty="0"/>
              <a:t>Threats</a:t>
            </a:r>
          </a:p>
          <a:p>
            <a:pPr marL="285750" indent="-285750">
              <a:buFont typeface="Arial" panose="020B0604020202020204" pitchFamily="34" charset="0"/>
              <a:buChar char="•"/>
              <a:defRPr/>
            </a:pPr>
            <a:r>
              <a:rPr lang="en-US" dirty="0"/>
              <a:t>Increasingly crowded local competition</a:t>
            </a:r>
          </a:p>
          <a:p>
            <a:pPr marL="285750" indent="-285750">
              <a:buFont typeface="Arial" panose="020B0604020202020204" pitchFamily="34" charset="0"/>
              <a:buChar char="•"/>
              <a:defRPr/>
            </a:pPr>
            <a:r>
              <a:rPr lang="en-US" dirty="0"/>
              <a:t>Owner overextended – trying to do all marketing, admin and training himself</a:t>
            </a:r>
          </a:p>
          <a:p>
            <a:pPr marL="285750" indent="-285750">
              <a:buFont typeface="Arial" panose="020B0604020202020204" pitchFamily="34" charset="0"/>
              <a:buChar char="•"/>
              <a:defRPr/>
            </a:pPr>
            <a:endParaRPr lang="en-US" dirty="0"/>
          </a:p>
        </p:txBody>
      </p:sp>
      <p:sp>
        <p:nvSpPr>
          <p:cNvPr id="11" name="Rectangle 10"/>
          <p:cNvSpPr/>
          <p:nvPr/>
        </p:nvSpPr>
        <p:spPr>
          <a:xfrm>
            <a:off x="250825" y="1703388"/>
            <a:ext cx="8664575" cy="3984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2" name="Straight Connector 11"/>
          <p:cNvCxnSpPr>
            <a:cxnSpLocks/>
          </p:cNvCxnSpPr>
          <p:nvPr/>
        </p:nvCxnSpPr>
        <p:spPr>
          <a:xfrm rot="-60000" flipH="1">
            <a:off x="4316413" y="1729409"/>
            <a:ext cx="36926" cy="3958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260350" y="3533775"/>
            <a:ext cx="8655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11000">
                <a:srgbClr val="92D050">
                  <a:shade val="67500"/>
                  <a:satMod val="115000"/>
                </a:srgbClr>
              </a:gs>
              <a:gs pos="100000">
                <a:srgbClr val="92D050">
                  <a:shade val="100000"/>
                  <a:satMod val="115000"/>
                </a:srgbClr>
              </a:gs>
            </a:gsLst>
            <a:lin ang="5400000" scaled="1"/>
            <a:tileRect/>
          </a:gradFill>
          <a:ln w="9525">
            <a:noFill/>
            <a:miter lim="800000"/>
            <a:headEnd/>
            <a:tailEnd/>
          </a:ln>
        </p:spPr>
        <p:txBody>
          <a:bodyPr anchor="ctr"/>
          <a:lstStyle/>
          <a:p>
            <a:pPr>
              <a:defRPr/>
            </a:pPr>
            <a:r>
              <a:rPr lang="en-US" sz="4000" kern="0" dirty="0">
                <a:solidFill>
                  <a:schemeClr val="tx2"/>
                </a:solidFill>
                <a:latin typeface="Arial" charset="0"/>
              </a:rPr>
              <a:t>       SWOT Analysis: Fitness Center </a:t>
            </a:r>
          </a:p>
        </p:txBody>
      </p:sp>
      <p:pic>
        <p:nvPicPr>
          <p:cNvPr id="86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F85D791A-83DC-C63A-F461-DC38327D5178}"/>
              </a:ext>
            </a:extLst>
          </p:cNvPr>
          <p:cNvSpPr>
            <a:spLocks noGrp="1"/>
          </p:cNvSpPr>
          <p:nvPr>
            <p:ph type="ftr" sz="quarter" idx="11"/>
          </p:nvPr>
        </p:nvSpPr>
        <p:spPr>
          <a:xfrm>
            <a:off x="1743527" y="6267451"/>
            <a:ext cx="3365961"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r>
              <a:rPr lang="en-US" altLang="en-US" sz="1400" dirty="0">
                <a:solidFill>
                  <a:srgbClr val="000000"/>
                </a:solidFill>
              </a:rPr>
              <a:t>Business Reassessment	</a:t>
            </a:r>
          </a:p>
          <a:p>
            <a:pPr algn="l">
              <a:spcBef>
                <a:spcPct val="0"/>
              </a:spcBef>
              <a:buFontTx/>
              <a:buNone/>
            </a:pPr>
            <a:r>
              <a:rPr lang="en-US" altLang="en-US" sz="1400" dirty="0">
                <a:solidFill>
                  <a:srgbClr val="000000"/>
                </a:solidFill>
              </a:rPr>
              <a:t> </a:t>
            </a:r>
          </a:p>
        </p:txBody>
      </p:sp>
      <p:pic>
        <p:nvPicPr>
          <p:cNvPr id="3" name="Picture 4" descr="Trenton Downtown Association Logo">
            <a:extLst>
              <a:ext uri="{FF2B5EF4-FFF2-40B4-BE49-F238E27FC236}">
                <a16:creationId xmlns:a16="http://schemas.microsoft.com/office/drawing/2014/main" id="{C2F9313A-7689-7911-5726-97F5691DAE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7396" y="6220731"/>
            <a:ext cx="1763176" cy="4601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119A197-A13F-C9A7-1F31-188D6C0CB6B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98900" y="6324600"/>
            <a:ext cx="1719906" cy="306536"/>
          </a:xfrm>
          <a:prstGeom prst="rect">
            <a:avLst/>
          </a:prstGeom>
        </p:spPr>
      </p:pic>
      <p:pic>
        <p:nvPicPr>
          <p:cNvPr id="5" name="Picture 4">
            <a:extLst>
              <a:ext uri="{FF2B5EF4-FFF2-40B4-BE49-F238E27FC236}">
                <a16:creationId xmlns:a16="http://schemas.microsoft.com/office/drawing/2014/main" id="{C86C33D0-732E-1343-4299-E77F01E37F9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D6558-EB97-3868-2454-C0F491E91C7E}"/>
            </a:ext>
          </a:extLst>
        </p:cNvPr>
        <p:cNvGrpSpPr/>
        <p:nvPr/>
      </p:nvGrpSpPr>
      <p:grpSpPr>
        <a:xfrm>
          <a:off x="0" y="0"/>
          <a:ext cx="0" cy="0"/>
          <a:chOff x="0" y="0"/>
          <a:chExt cx="0" cy="0"/>
        </a:xfrm>
      </p:grpSpPr>
      <p:sp>
        <p:nvSpPr>
          <p:cNvPr id="6" name="Title 41">
            <a:extLst>
              <a:ext uri="{FF2B5EF4-FFF2-40B4-BE49-F238E27FC236}">
                <a16:creationId xmlns:a16="http://schemas.microsoft.com/office/drawing/2014/main" id="{560D7F7F-7FB3-9B62-A161-9F8F9BA054DB}"/>
              </a:ext>
            </a:extLst>
          </p:cNvPr>
          <p:cNvSpPr txBox="1">
            <a:spLocks/>
          </p:cNvSpPr>
          <p:nvPr/>
        </p:nvSpPr>
        <p:spPr bwMode="auto">
          <a:xfrm>
            <a:off x="0" y="0"/>
            <a:ext cx="9144000" cy="1546225"/>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rgbClr val="000000"/>
                </a:solidFill>
                <a:latin typeface="Arial"/>
              </a:rPr>
              <a:t>Contact UCEDC Training…</a:t>
            </a:r>
          </a:p>
        </p:txBody>
      </p:sp>
      <p:cxnSp>
        <p:nvCxnSpPr>
          <p:cNvPr id="8" name="Straight Connector 7">
            <a:extLst>
              <a:ext uri="{FF2B5EF4-FFF2-40B4-BE49-F238E27FC236}">
                <a16:creationId xmlns:a16="http://schemas.microsoft.com/office/drawing/2014/main" id="{41F3A46D-7D94-7792-E262-FF20F7070592}"/>
              </a:ext>
            </a:extLst>
          </p:cNvPr>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1988" name="Slide Number Placeholder 1">
            <a:extLst>
              <a:ext uri="{FF2B5EF4-FFF2-40B4-BE49-F238E27FC236}">
                <a16:creationId xmlns:a16="http://schemas.microsoft.com/office/drawing/2014/main" id="{8B5AC194-DB28-2BA2-83A5-6D732C87096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22585F-560D-4D78-A9F5-794300BB27EF}" type="slidenum">
              <a:rPr lang="en-US" altLang="en-US" sz="1400">
                <a:solidFill>
                  <a:srgbClr val="000000"/>
                </a:solidFill>
              </a:rPr>
              <a:pPr>
                <a:spcBef>
                  <a:spcPct val="0"/>
                </a:spcBef>
                <a:buFontTx/>
                <a:buNone/>
              </a:pPr>
              <a:t>39</a:t>
            </a:fld>
            <a:endParaRPr lang="en-US" altLang="en-US" sz="1400">
              <a:solidFill>
                <a:srgbClr val="000000"/>
              </a:solidFill>
            </a:endParaRPr>
          </a:p>
        </p:txBody>
      </p:sp>
      <p:pic>
        <p:nvPicPr>
          <p:cNvPr id="41989" name="Picture 4">
            <a:extLst>
              <a:ext uri="{FF2B5EF4-FFF2-40B4-BE49-F238E27FC236}">
                <a16:creationId xmlns:a16="http://schemas.microsoft.com/office/drawing/2014/main" id="{6A34370E-2A53-64BF-1BB2-92AD839AF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15">
            <a:extLst>
              <a:ext uri="{FF2B5EF4-FFF2-40B4-BE49-F238E27FC236}">
                <a16:creationId xmlns:a16="http://schemas.microsoft.com/office/drawing/2014/main" id="{C98EE32E-DD74-F247-3779-DD3E12C94D0B}"/>
              </a:ext>
            </a:extLst>
          </p:cNvPr>
          <p:cNvSpPr txBox="1">
            <a:spLocks noChangeArrowheads="1"/>
          </p:cNvSpPr>
          <p:nvPr/>
        </p:nvSpPr>
        <p:spPr bwMode="auto">
          <a:xfrm>
            <a:off x="457200" y="1831975"/>
            <a:ext cx="3978275"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defRPr/>
            </a:pPr>
            <a:r>
              <a:rPr lang="en-US" altLang="en-US" sz="2200" dirty="0">
                <a:solidFill>
                  <a:srgbClr val="000000"/>
                </a:solidFill>
                <a:cs typeface="Arial" panose="020B0604020202020204" pitchFamily="34" charset="0"/>
              </a:rPr>
              <a:t>Mary Adelman </a:t>
            </a:r>
            <a:r>
              <a:rPr lang="en-US" altLang="en-US" sz="2200" dirty="0">
                <a:cs typeface="Arial" panose="020B0604020202020204" pitchFamily="34" charset="0"/>
                <a:hlinkClick r:id="rId4"/>
              </a:rPr>
              <a:t>madelman@ucedc.com</a:t>
            </a:r>
            <a:endParaRPr lang="en-US" altLang="en-US" sz="2200" dirty="0">
              <a:cs typeface="Arial" panose="020B0604020202020204" pitchFamily="34" charset="0"/>
            </a:endParaRPr>
          </a:p>
          <a:p>
            <a:pPr marL="0" indent="0">
              <a:spcBef>
                <a:spcPct val="0"/>
              </a:spcBef>
              <a:buFontTx/>
              <a:buNone/>
              <a:defRPr/>
            </a:pPr>
            <a:endParaRPr lang="en-US" altLang="en-US" sz="800" dirty="0">
              <a:solidFill>
                <a:srgbClr val="000000"/>
              </a:solidFill>
              <a:cs typeface="Arial" panose="020B0604020202020204" pitchFamily="34" charset="0"/>
            </a:endParaRPr>
          </a:p>
          <a:p>
            <a:pPr>
              <a:spcBef>
                <a:spcPct val="0"/>
              </a:spcBef>
              <a:defRPr/>
            </a:pPr>
            <a:r>
              <a:rPr lang="en-US" altLang="en-US" sz="2200" dirty="0">
                <a:solidFill>
                  <a:srgbClr val="000000"/>
                </a:solidFill>
                <a:cs typeface="Arial" panose="020B0604020202020204" pitchFamily="34" charset="0"/>
              </a:rPr>
              <a:t>Jairo Borja </a:t>
            </a:r>
            <a:r>
              <a:rPr lang="en-US" altLang="en-US" sz="2200" dirty="0">
                <a:solidFill>
                  <a:srgbClr val="000000"/>
                </a:solidFill>
                <a:cs typeface="Arial" panose="020B0604020202020204" pitchFamily="34" charset="0"/>
                <a:hlinkClick r:id="rId5"/>
              </a:rPr>
              <a:t>jborja@ucedc.com</a:t>
            </a:r>
            <a:r>
              <a:rPr lang="en-US" altLang="en-US" sz="2400" dirty="0">
                <a:solidFill>
                  <a:srgbClr val="000000"/>
                </a:solidFill>
                <a:cs typeface="Arial" panose="020B0604020202020204" pitchFamily="34" charset="0"/>
              </a:rPr>
              <a:t> </a:t>
            </a:r>
          </a:p>
          <a:p>
            <a:pPr>
              <a:spcBef>
                <a:spcPct val="0"/>
              </a:spcBef>
              <a:defRPr/>
            </a:pPr>
            <a:endParaRPr lang="en-US" altLang="en-US" sz="800" dirty="0">
              <a:cs typeface="Arial" panose="020B0604020202020204" pitchFamily="34" charset="0"/>
            </a:endParaRPr>
          </a:p>
          <a:p>
            <a:pPr>
              <a:spcBef>
                <a:spcPct val="0"/>
              </a:spcBef>
              <a:defRPr/>
            </a:pPr>
            <a:r>
              <a:rPr lang="en-US" altLang="en-US" sz="2200" dirty="0">
                <a:cs typeface="Arial" panose="020B0604020202020204" pitchFamily="34" charset="0"/>
              </a:rPr>
              <a:t>Alejandro Cruz </a:t>
            </a:r>
            <a:r>
              <a:rPr lang="en-US" altLang="en-US" sz="2200" dirty="0">
                <a:cs typeface="Arial" panose="020B0604020202020204" pitchFamily="34" charset="0"/>
                <a:hlinkClick r:id="rId6"/>
              </a:rPr>
              <a:t>acruz@ucedc.com</a:t>
            </a:r>
            <a:r>
              <a:rPr lang="en-US" altLang="en-US" sz="2400" dirty="0">
                <a:cs typeface="Arial" panose="020B0604020202020204" pitchFamily="34" charset="0"/>
              </a:rPr>
              <a:t> </a:t>
            </a:r>
          </a:p>
          <a:p>
            <a:pPr>
              <a:spcBef>
                <a:spcPct val="0"/>
              </a:spcBef>
              <a:defRPr/>
            </a:pPr>
            <a:endParaRPr lang="en-US" altLang="en-US" sz="800" dirty="0">
              <a:cs typeface="Arial" panose="020B0604020202020204" pitchFamily="34" charset="0"/>
            </a:endParaRPr>
          </a:p>
          <a:p>
            <a:pPr>
              <a:spcBef>
                <a:spcPct val="0"/>
              </a:spcBef>
              <a:defRPr/>
            </a:pPr>
            <a:r>
              <a:rPr lang="en-US" altLang="en-US" sz="2200" dirty="0">
                <a:cs typeface="Arial" panose="020B0604020202020204" pitchFamily="34" charset="0"/>
              </a:rPr>
              <a:t>Tim Moore </a:t>
            </a:r>
            <a:r>
              <a:rPr lang="en-US" altLang="en-US" sz="2200" u="sng" dirty="0">
                <a:solidFill>
                  <a:schemeClr val="accent1">
                    <a:lumMod val="50000"/>
                  </a:schemeClr>
                </a:solidFill>
                <a:cs typeface="Arial" panose="020B0604020202020204" pitchFamily="34" charset="0"/>
              </a:rPr>
              <a:t>tmoore</a:t>
            </a:r>
            <a:r>
              <a:rPr lang="en-US" altLang="en-US" sz="2200" u="sng" dirty="0">
                <a:solidFill>
                  <a:srgbClr val="009999"/>
                </a:solidFill>
                <a:cs typeface="Arial" panose="020B0604020202020204" pitchFamily="34" charset="0"/>
                <a:hlinkClick r:id="rId7">
                  <a:extLst>
                    <a:ext uri="{A12FA001-AC4F-418D-AE19-62706E023703}">
                      <ahyp:hlinkClr xmlns="" xmlns:ahyp="http://schemas.microsoft.com/office/drawing/2018/hyperlinkcolor" val="tx"/>
                    </a:ext>
                  </a:extLst>
                </a:hlinkClick>
              </a:rPr>
              <a:t>@</a:t>
            </a:r>
            <a:r>
              <a:rPr lang="en-US" altLang="en-US" sz="2200" u="sng" dirty="0">
                <a:solidFill>
                  <a:schemeClr val="accent1">
                    <a:lumMod val="50000"/>
                  </a:schemeClr>
                </a:solidFill>
                <a:cs typeface="Arial" panose="020B0604020202020204" pitchFamily="34" charset="0"/>
                <a:hlinkClick r:id="rId7">
                  <a:extLst>
                    <a:ext uri="{A12FA001-AC4F-418D-AE19-62706E023703}">
                      <ahyp:hlinkClr xmlns="" xmlns:ahyp="http://schemas.microsoft.com/office/drawing/2018/hyperlinkcolor" val="tx"/>
                    </a:ext>
                  </a:extLst>
                </a:hlinkClick>
              </a:rPr>
              <a:t>ucedc.com</a:t>
            </a:r>
            <a:endParaRPr lang="en-US" altLang="en-US" sz="2200" u="sng" dirty="0">
              <a:solidFill>
                <a:schemeClr val="accent1">
                  <a:lumMod val="50000"/>
                </a:schemeClr>
              </a:solidFill>
              <a:cs typeface="Arial" panose="020B0604020202020204" pitchFamily="34" charset="0"/>
            </a:endParaRPr>
          </a:p>
          <a:p>
            <a:pPr>
              <a:spcBef>
                <a:spcPct val="0"/>
              </a:spcBef>
              <a:defRPr/>
            </a:pPr>
            <a:endParaRPr lang="en-US" altLang="en-US" sz="800" dirty="0">
              <a:cs typeface="Arial" panose="020B0604020202020204" pitchFamily="34" charset="0"/>
            </a:endParaRPr>
          </a:p>
          <a:p>
            <a:pPr>
              <a:spcBef>
                <a:spcPct val="0"/>
              </a:spcBef>
              <a:defRPr/>
            </a:pPr>
            <a:r>
              <a:rPr lang="en-US" altLang="en-US" sz="2200" dirty="0">
                <a:solidFill>
                  <a:srgbClr val="000000"/>
                </a:solidFill>
                <a:cs typeface="Arial" panose="020B0604020202020204" pitchFamily="34" charset="0"/>
              </a:rPr>
              <a:t>Joe Lamberti </a:t>
            </a:r>
            <a:r>
              <a:rPr lang="en-US" altLang="en-US" sz="2200" dirty="0">
                <a:solidFill>
                  <a:srgbClr val="000000"/>
                </a:solidFill>
                <a:cs typeface="Arial" panose="020B0604020202020204" pitchFamily="34" charset="0"/>
                <a:hlinkClick r:id="rId8"/>
              </a:rPr>
              <a:t>jlamberti@ucedc.com</a:t>
            </a:r>
            <a:endParaRPr lang="en-US" altLang="en-US" sz="2200" dirty="0">
              <a:solidFill>
                <a:srgbClr val="000000"/>
              </a:solidFill>
              <a:cs typeface="Arial" panose="020B0604020202020204" pitchFamily="34" charset="0"/>
            </a:endParaRPr>
          </a:p>
          <a:p>
            <a:pPr>
              <a:spcBef>
                <a:spcPct val="0"/>
              </a:spcBef>
              <a:defRPr/>
            </a:pPr>
            <a:endParaRPr lang="en-US" altLang="en-US" sz="1200" dirty="0">
              <a:cs typeface="Arial" panose="020B0604020202020204" pitchFamily="34" charset="0"/>
            </a:endParaRPr>
          </a:p>
        </p:txBody>
      </p:sp>
      <p:sp>
        <p:nvSpPr>
          <p:cNvPr id="24" name="TextBox 1">
            <a:extLst>
              <a:ext uri="{FF2B5EF4-FFF2-40B4-BE49-F238E27FC236}">
                <a16:creationId xmlns:a16="http://schemas.microsoft.com/office/drawing/2014/main" id="{4B0E1E4E-CCBE-DEBC-6E50-3A1444E249D7}"/>
              </a:ext>
            </a:extLst>
          </p:cNvPr>
          <p:cNvSpPr txBox="1">
            <a:spLocks noChangeArrowheads="1"/>
          </p:cNvSpPr>
          <p:nvPr/>
        </p:nvSpPr>
        <p:spPr bwMode="auto">
          <a:xfrm>
            <a:off x="5486400" y="5105400"/>
            <a:ext cx="2409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cs typeface="Arial" panose="020B0604020202020204" pitchFamily="34" charset="0"/>
                <a:hlinkClick r:id="rId9"/>
              </a:rPr>
              <a:t>www.ucedc.com</a:t>
            </a:r>
            <a:endParaRPr lang="en-US" altLang="en-US" sz="2400">
              <a:solidFill>
                <a:srgbClr val="000000"/>
              </a:solidFill>
              <a:cs typeface="Arial" panose="020B0604020202020204" pitchFamily="34" charset="0"/>
            </a:endParaRPr>
          </a:p>
        </p:txBody>
      </p:sp>
      <p:pic>
        <p:nvPicPr>
          <p:cNvPr id="3074" name="Picture 2" descr="UCEDC: Small Business Loans and Training Programs in NJ">
            <a:extLst>
              <a:ext uri="{FF2B5EF4-FFF2-40B4-BE49-F238E27FC236}">
                <a16:creationId xmlns:a16="http://schemas.microsoft.com/office/drawing/2014/main" id="{ECB92215-5547-7AF2-DCEE-A282E09461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3493" y="2677056"/>
            <a:ext cx="3799414" cy="18997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02A8746-D8FE-EBDD-660E-E553AC0A132A}"/>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pic>
        <p:nvPicPr>
          <p:cNvPr id="3" name="Picture 2">
            <a:extLst>
              <a:ext uri="{FF2B5EF4-FFF2-40B4-BE49-F238E27FC236}">
                <a16:creationId xmlns:a16="http://schemas.microsoft.com/office/drawing/2014/main" id="{1D3C7730-6D8C-24C7-EFF0-B9D87E73B90A}"/>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387164633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1"/>
          <p:cNvSpPr txBox="1">
            <a:spLocks/>
          </p:cNvSpPr>
          <p:nvPr/>
        </p:nvSpPr>
        <p:spPr bwMode="auto">
          <a:xfrm>
            <a:off x="0" y="0"/>
            <a:ext cx="9144000" cy="1546225"/>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eaLnBrk="1" hangingPunct="1">
              <a:defRPr/>
            </a:pPr>
            <a:r>
              <a:rPr lang="en-US" sz="4000" kern="0" dirty="0">
                <a:solidFill>
                  <a:srgbClr val="000000"/>
                </a:solidFill>
                <a:latin typeface="Arial"/>
                <a:cs typeface="Arial" charset="0"/>
              </a:rPr>
              <a:t>A Non-Profit</a:t>
            </a:r>
          </a:p>
          <a:p>
            <a:pPr algn="ctr" eaLnBrk="1" hangingPunct="1">
              <a:defRPr/>
            </a:pPr>
            <a:r>
              <a:rPr lang="en-US" sz="4000" kern="0" dirty="0">
                <a:solidFill>
                  <a:srgbClr val="000000"/>
                </a:solidFill>
                <a:latin typeface="Arial"/>
                <a:cs typeface="Arial" charset="0"/>
              </a:rPr>
              <a:t>Economic Development Corporation</a:t>
            </a:r>
          </a:p>
        </p:txBody>
      </p:sp>
      <p:pic>
        <p:nvPicPr>
          <p:cNvPr id="3" name="Picture 2">
            <a:extLst>
              <a:ext uri="{FF2B5EF4-FFF2-40B4-BE49-F238E27FC236}">
                <a16:creationId xmlns:a16="http://schemas.microsoft.com/office/drawing/2014/main" id="{BEF1134F-902A-14DD-E00D-7383D4DFEB16}"/>
              </a:ext>
            </a:extLst>
          </p:cNvPr>
          <p:cNvPicPr>
            <a:picLocks noChangeAspect="1"/>
          </p:cNvPicPr>
          <p:nvPr/>
        </p:nvPicPr>
        <p:blipFill rotWithShape="1">
          <a:blip r:embed="rId3"/>
          <a:srcRect t="11153" r="2684" b="8189"/>
          <a:stretch/>
        </p:blipFill>
        <p:spPr>
          <a:xfrm>
            <a:off x="122766" y="1896534"/>
            <a:ext cx="8898467" cy="4148666"/>
          </a:xfrm>
          <a:prstGeom prst="rect">
            <a:avLst/>
          </a:prstGeom>
        </p:spPr>
      </p:pic>
      <p:pic>
        <p:nvPicPr>
          <p:cNvPr id="2" name="Picture 1">
            <a:extLst>
              <a:ext uri="{FF2B5EF4-FFF2-40B4-BE49-F238E27FC236}">
                <a16:creationId xmlns:a16="http://schemas.microsoft.com/office/drawing/2014/main" id="{87FC25DF-1F8C-7CC6-2FBA-DCD93057AB9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pic>
        <p:nvPicPr>
          <p:cNvPr id="4" name="Picture 3">
            <a:extLst>
              <a:ext uri="{FF2B5EF4-FFF2-40B4-BE49-F238E27FC236}">
                <a16:creationId xmlns:a16="http://schemas.microsoft.com/office/drawing/2014/main" id="{A80E0C65-CC82-36DB-70AD-AB8DCD87022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3421035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3" descr="Hudson E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2362200"/>
            <a:ext cx="85486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41"/>
          <p:cNvSpPr txBox="1">
            <a:spLocks/>
          </p:cNvSpPr>
          <p:nvPr/>
        </p:nvSpPr>
        <p:spPr bwMode="auto">
          <a:xfrm>
            <a:off x="0" y="0"/>
            <a:ext cx="9144000" cy="1546225"/>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rPr>
              <a:t>Contact </a:t>
            </a:r>
            <a:r>
              <a:rPr lang="en-PH" sz="4400" b="0" i="0" dirty="0">
                <a:solidFill>
                  <a:srgbClr val="000000"/>
                </a:solidFill>
                <a:effectLst/>
                <a:latin typeface="Aptos" panose="020B0004020202020204" pitchFamily="34" charset="0"/>
              </a:rPr>
              <a:t>Michelle Richardson</a:t>
            </a:r>
            <a:r>
              <a:rPr lang="en-US" sz="4400" b="0" i="0" kern="0">
                <a:solidFill>
                  <a:schemeClr val="tx2"/>
                </a:solidFill>
                <a:effectLst/>
                <a:latin typeface="Aptos" panose="020B0004020202020204" pitchFamily="34" charset="0"/>
              </a:rPr>
              <a:t>…</a:t>
            </a:r>
            <a:endParaRPr lang="en-US" sz="4400" kern="0" dirty="0">
              <a:solidFill>
                <a:schemeClr val="tx2"/>
              </a:solidFill>
            </a:endParaRPr>
          </a:p>
        </p:txBody>
      </p:sp>
      <p:cxnSp>
        <p:nvCxnSpPr>
          <p:cNvPr id="8" name="Straight Connector 7"/>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4213" name="Slide Number Placeholder 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828C76-2685-41E0-BDB9-B0EB3287FB75}" type="slidenum">
              <a:rPr lang="en-US" altLang="en-US" sz="1400"/>
              <a:pPr>
                <a:spcBef>
                  <a:spcPct val="0"/>
                </a:spcBef>
                <a:buFontTx/>
                <a:buNone/>
              </a:pPr>
              <a:t>40</a:t>
            </a:fld>
            <a:endParaRPr lang="en-US" altLang="en-US" sz="1400"/>
          </a:p>
        </p:txBody>
      </p:sp>
      <p:pic>
        <p:nvPicPr>
          <p:cNvPr id="942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0363" y="4191000"/>
            <a:ext cx="8555037" cy="1323439"/>
          </a:xfrm>
          <a:prstGeom prst="rect">
            <a:avLst/>
          </a:prstGeom>
        </p:spPr>
        <p:txBody>
          <a:bodyPr wrap="square">
            <a:spAutoFit/>
          </a:bodyPr>
          <a:lstStyle/>
          <a:p>
            <a:pPr lvl="0" algn="ctr">
              <a:defRPr/>
            </a:pPr>
            <a:r>
              <a:rPr lang="en-US" sz="4000" kern="0" dirty="0">
                <a:solidFill>
                  <a:srgbClr val="000000"/>
                </a:solidFill>
              </a:rPr>
              <a:t>Michelle Richardson</a:t>
            </a:r>
          </a:p>
          <a:p>
            <a:pPr lvl="0" algn="ctr">
              <a:defRPr/>
            </a:pPr>
            <a:r>
              <a:rPr lang="en-US" sz="4000" kern="0" dirty="0">
                <a:solidFill>
                  <a:srgbClr val="000000"/>
                </a:solidFill>
                <a:hlinkClick r:id="rId5"/>
              </a:rPr>
              <a:t>mrichardson@hudsonedc.org</a:t>
            </a:r>
            <a:r>
              <a:rPr lang="en-US" sz="4000" kern="0" dirty="0">
                <a:solidFill>
                  <a:srgbClr val="000000"/>
                </a:solidFill>
              </a:rPr>
              <a:t> </a:t>
            </a:r>
          </a:p>
        </p:txBody>
      </p:sp>
      <p:pic>
        <p:nvPicPr>
          <p:cNvPr id="3" name="Picture 2">
            <a:extLst>
              <a:ext uri="{FF2B5EF4-FFF2-40B4-BE49-F238E27FC236}">
                <a16:creationId xmlns:a16="http://schemas.microsoft.com/office/drawing/2014/main" id="{C413DA77-0141-9671-BD7F-A0952493751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4" name="Footer Placeholder 1">
            <a:extLst>
              <a:ext uri="{FF2B5EF4-FFF2-40B4-BE49-F238E27FC236}">
                <a16:creationId xmlns:a16="http://schemas.microsoft.com/office/drawing/2014/main" id="{799AF38A-3954-864F-1AF5-4CD676261DC9}"/>
              </a:ext>
            </a:extLst>
          </p:cNvPr>
          <p:cNvSpPr>
            <a:spLocks noGrp="1"/>
          </p:cNvSpPr>
          <p:nvPr>
            <p:ph type="ftr" sz="quarter" idx="11"/>
          </p:nvPr>
        </p:nvSpPr>
        <p:spPr>
          <a:xfrm>
            <a:off x="1913467" y="6286499"/>
            <a:ext cx="3403599"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5" name="Picture 4">
            <a:extLst>
              <a:ext uri="{FF2B5EF4-FFF2-40B4-BE49-F238E27FC236}">
                <a16:creationId xmlns:a16="http://schemas.microsoft.com/office/drawing/2014/main" id="{DF9CA8DE-FEA6-5E72-EF10-29546D9810A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81D23-80EA-E980-5EB8-00678D6B2662}"/>
            </a:ext>
          </a:extLst>
        </p:cNvPr>
        <p:cNvGrpSpPr/>
        <p:nvPr/>
      </p:nvGrpSpPr>
      <p:grpSpPr>
        <a:xfrm>
          <a:off x="0" y="0"/>
          <a:ext cx="0" cy="0"/>
          <a:chOff x="0" y="0"/>
          <a:chExt cx="0" cy="0"/>
        </a:xfrm>
      </p:grpSpPr>
      <p:sp>
        <p:nvSpPr>
          <p:cNvPr id="6" name="Title 41">
            <a:extLst>
              <a:ext uri="{FF2B5EF4-FFF2-40B4-BE49-F238E27FC236}">
                <a16:creationId xmlns:a16="http://schemas.microsoft.com/office/drawing/2014/main" id="{A2A8BA90-2435-887C-F8F0-1207F9DF5C5C}"/>
              </a:ext>
            </a:extLst>
          </p:cNvPr>
          <p:cNvSpPr txBox="1">
            <a:spLocks/>
          </p:cNvSpPr>
          <p:nvPr/>
        </p:nvSpPr>
        <p:spPr bwMode="auto">
          <a:xfrm>
            <a:off x="0" y="0"/>
            <a:ext cx="9144000" cy="1546225"/>
          </a:xfrm>
          <a:prstGeom prst="rect">
            <a:avLst/>
          </a:prstGeom>
          <a:gradFill flip="none" rotWithShape="1">
            <a:gsLst>
              <a:gs pos="0">
                <a:srgbClr val="92D050">
                  <a:shade val="30000"/>
                  <a:satMod val="115000"/>
                </a:srgbClr>
              </a:gs>
              <a:gs pos="26000">
                <a:srgbClr val="92D050">
                  <a:shade val="67500"/>
                  <a:satMod val="115000"/>
                </a:srgbClr>
              </a:gs>
              <a:gs pos="98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chemeClr val="tx2"/>
                </a:solidFill>
              </a:rPr>
              <a:t>Contact </a:t>
            </a:r>
            <a:r>
              <a:rPr lang="en-US" sz="4400" kern="0" dirty="0">
                <a:solidFill>
                  <a:srgbClr val="000000"/>
                </a:solidFill>
              </a:rPr>
              <a:t>Sheila Adams</a:t>
            </a:r>
            <a:r>
              <a:rPr lang="en-US" sz="4400" b="0" i="0" kern="0" dirty="0">
                <a:solidFill>
                  <a:schemeClr val="tx2"/>
                </a:solidFill>
                <a:effectLst/>
                <a:latin typeface="Aptos" panose="020B0004020202020204" pitchFamily="34" charset="0"/>
              </a:rPr>
              <a:t>…</a:t>
            </a:r>
            <a:endParaRPr lang="en-US" sz="4400" kern="0" dirty="0">
              <a:solidFill>
                <a:schemeClr val="tx2"/>
              </a:solidFill>
            </a:endParaRPr>
          </a:p>
        </p:txBody>
      </p:sp>
      <p:cxnSp>
        <p:nvCxnSpPr>
          <p:cNvPr id="8" name="Straight Connector 7">
            <a:extLst>
              <a:ext uri="{FF2B5EF4-FFF2-40B4-BE49-F238E27FC236}">
                <a16:creationId xmlns:a16="http://schemas.microsoft.com/office/drawing/2014/main" id="{129CAD6D-FFEB-5633-6C93-8F3148354CAA}"/>
              </a:ext>
            </a:extLst>
          </p:cNvPr>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4213" name="Slide Number Placeholder 1">
            <a:extLst>
              <a:ext uri="{FF2B5EF4-FFF2-40B4-BE49-F238E27FC236}">
                <a16:creationId xmlns:a16="http://schemas.microsoft.com/office/drawing/2014/main" id="{54861DD5-6782-F5C2-D467-C7C67866F12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828C76-2685-41E0-BDB9-B0EB3287FB75}" type="slidenum">
              <a:rPr lang="en-US" altLang="en-US" sz="1400"/>
              <a:pPr>
                <a:spcBef>
                  <a:spcPct val="0"/>
                </a:spcBef>
                <a:buFontTx/>
                <a:buNone/>
              </a:pPr>
              <a:t>41</a:t>
            </a:fld>
            <a:endParaRPr lang="en-US" altLang="en-US" sz="1400" dirty="0"/>
          </a:p>
        </p:txBody>
      </p:sp>
      <p:pic>
        <p:nvPicPr>
          <p:cNvPr id="94215" name="Picture 4">
            <a:extLst>
              <a:ext uri="{FF2B5EF4-FFF2-40B4-BE49-F238E27FC236}">
                <a16:creationId xmlns:a16="http://schemas.microsoft.com/office/drawing/2014/main" id="{2D2E42FB-E880-4ADD-63DF-C7B6D59DC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07125"/>
            <a:ext cx="1219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155A0465-6E98-4DD1-F693-2A08941E4CBA}"/>
              </a:ext>
            </a:extLst>
          </p:cNvPr>
          <p:cNvSpPr/>
          <p:nvPr/>
        </p:nvSpPr>
        <p:spPr>
          <a:xfrm>
            <a:off x="294481" y="4620431"/>
            <a:ext cx="8555037" cy="1323439"/>
          </a:xfrm>
          <a:prstGeom prst="rect">
            <a:avLst/>
          </a:prstGeom>
        </p:spPr>
        <p:txBody>
          <a:bodyPr wrap="square">
            <a:spAutoFit/>
          </a:bodyPr>
          <a:lstStyle/>
          <a:p>
            <a:pPr lvl="0" algn="ctr">
              <a:defRPr/>
            </a:pPr>
            <a:r>
              <a:rPr lang="en-US" sz="4000" kern="0" dirty="0">
                <a:solidFill>
                  <a:srgbClr val="000000"/>
                </a:solidFill>
              </a:rPr>
              <a:t>Sheila Adams</a:t>
            </a:r>
          </a:p>
          <a:p>
            <a:pPr lvl="0" algn="ctr">
              <a:defRPr/>
            </a:pPr>
            <a:r>
              <a:rPr lang="en-US" sz="4000" kern="0" dirty="0">
                <a:solidFill>
                  <a:srgbClr val="000000"/>
                </a:solidFill>
                <a:hlinkClick r:id="rId4"/>
              </a:rPr>
              <a:t>sharrisadams@njcu.edu</a:t>
            </a:r>
            <a:endParaRPr lang="en-US" sz="4000" kern="0" dirty="0">
              <a:solidFill>
                <a:srgbClr val="000000"/>
              </a:solidFill>
            </a:endParaRPr>
          </a:p>
        </p:txBody>
      </p:sp>
      <p:pic>
        <p:nvPicPr>
          <p:cNvPr id="3" name="Picture 2">
            <a:extLst>
              <a:ext uri="{FF2B5EF4-FFF2-40B4-BE49-F238E27FC236}">
                <a16:creationId xmlns:a16="http://schemas.microsoft.com/office/drawing/2014/main" id="{419FAADC-B028-F27B-AA58-5153CD6236E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4" name="Footer Placeholder 1">
            <a:extLst>
              <a:ext uri="{FF2B5EF4-FFF2-40B4-BE49-F238E27FC236}">
                <a16:creationId xmlns:a16="http://schemas.microsoft.com/office/drawing/2014/main" id="{B0E40969-5166-E78B-970E-4B7913B19516}"/>
              </a:ext>
            </a:extLst>
          </p:cNvPr>
          <p:cNvSpPr>
            <a:spLocks noGrp="1"/>
          </p:cNvSpPr>
          <p:nvPr>
            <p:ph type="ftr" sz="quarter" idx="11"/>
          </p:nvPr>
        </p:nvSpPr>
        <p:spPr>
          <a:xfrm>
            <a:off x="1913467" y="6286499"/>
            <a:ext cx="3403599"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5" name="Picture 4">
            <a:extLst>
              <a:ext uri="{FF2B5EF4-FFF2-40B4-BE49-F238E27FC236}">
                <a16:creationId xmlns:a16="http://schemas.microsoft.com/office/drawing/2014/main" id="{D356D3C4-5B33-80FA-0A96-05C85873D4B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pic>
        <p:nvPicPr>
          <p:cNvPr id="7" name="Picture 6">
            <a:extLst>
              <a:ext uri="{FF2B5EF4-FFF2-40B4-BE49-F238E27FC236}">
                <a16:creationId xmlns:a16="http://schemas.microsoft.com/office/drawing/2014/main" id="{DEE5E9D1-38B6-BD61-EAB8-D054504021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71" y="2758750"/>
            <a:ext cx="8549657" cy="1767844"/>
          </a:xfrm>
          <a:prstGeom prst="rect">
            <a:avLst/>
          </a:prstGeom>
        </p:spPr>
      </p:pic>
    </p:spTree>
    <p:extLst>
      <p:ext uri="{BB962C8B-B14F-4D97-AF65-F5344CB8AC3E}">
        <p14:creationId xmlns:p14="http://schemas.microsoft.com/office/powerpoint/2010/main" val="408254532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3"/>
          <p:cNvSpPr>
            <a:spLocks noChangeArrowheads="1"/>
          </p:cNvSpPr>
          <p:nvPr/>
        </p:nvSpPr>
        <p:spPr bwMode="auto">
          <a:xfrm>
            <a:off x="6586538" y="63246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rPr>
              <a:t>http://rsbdc.org</a:t>
            </a:r>
          </a:p>
        </p:txBody>
      </p:sp>
      <p:sp>
        <p:nvSpPr>
          <p:cNvPr id="9219" name="Rectangle 3"/>
          <p:cNvSpPr txBox="1">
            <a:spLocks noChangeArrowheads="1"/>
          </p:cNvSpPr>
          <p:nvPr/>
        </p:nvSpPr>
        <p:spPr bwMode="auto">
          <a:xfrm>
            <a:off x="242888" y="2100263"/>
            <a:ext cx="5395912"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400"/>
              <a:t>Community Development Financial Institution (CDFI)</a:t>
            </a:r>
          </a:p>
          <a:p>
            <a:pPr eaLnBrk="1" hangingPunct="1"/>
            <a:r>
              <a:rPr lang="en-US" altLang="en-US" sz="2400"/>
              <a:t>US Small Business Administration (SBA) lender</a:t>
            </a:r>
          </a:p>
          <a:p>
            <a:pPr eaLnBrk="1" hangingPunct="1"/>
            <a:r>
              <a:rPr lang="en-US" altLang="en-US" sz="2400"/>
              <a:t>Microloans – up to $50,000</a:t>
            </a:r>
          </a:p>
          <a:p>
            <a:pPr eaLnBrk="1" hangingPunct="1"/>
            <a:r>
              <a:rPr lang="en-US" altLang="en-US" sz="2400"/>
              <a:t>SBA 7a Community Advantage loans – up to $250,000</a:t>
            </a:r>
          </a:p>
          <a:p>
            <a:pPr eaLnBrk="1" hangingPunct="1"/>
            <a:r>
              <a:rPr lang="en-US" altLang="en-US" sz="2400"/>
              <a:t>SBA 504 Commercial Real Estate &amp; Major Equip. loans – up to $5mil.</a:t>
            </a:r>
          </a:p>
          <a:p>
            <a:pPr eaLnBrk="1" hangingPunct="1"/>
            <a:endParaRPr lang="en-US" altLang="en-US" sz="2400">
              <a:solidFill>
                <a:srgbClr val="000000"/>
              </a:solidFill>
            </a:endParaRPr>
          </a:p>
        </p:txBody>
      </p:sp>
      <p:sp>
        <p:nvSpPr>
          <p:cNvPr id="9220" name="Slide Number Placeholder 2"/>
          <p:cNvSpPr>
            <a:spLocks noGrp="1"/>
          </p:cNvSpPr>
          <p:nvPr>
            <p:ph type="sldNum" sz="quarter" idx="4294967295"/>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fld id="{35AFEBBA-8305-4DC1-8118-AF9503A901A9}" type="slidenum">
              <a:rPr lang="en-US" altLang="en-US" sz="1400" smtClean="0">
                <a:solidFill>
                  <a:srgbClr val="000000"/>
                </a:solidFill>
              </a:rPr>
              <a:pPr algn="r">
                <a:spcBef>
                  <a:spcPct val="0"/>
                </a:spcBef>
                <a:buFontTx/>
                <a:buNone/>
              </a:pPr>
              <a:t>5</a:t>
            </a:fld>
            <a:endParaRPr lang="en-US" altLang="en-US" sz="1400" dirty="0">
              <a:solidFill>
                <a:srgbClr val="000000"/>
              </a:solidFill>
            </a:endParaRPr>
          </a:p>
        </p:txBody>
      </p:sp>
      <p:cxnSp>
        <p:nvCxnSpPr>
          <p:cNvPr id="6" name="Straight Connector 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11000">
                <a:srgbClr val="92D050">
                  <a:shade val="67500"/>
                  <a:satMod val="115000"/>
                </a:srgbClr>
              </a:gs>
              <a:gs pos="100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rgbClr val="000000"/>
                </a:solidFill>
                <a:latin typeface="Arial"/>
              </a:rPr>
              <a:t>Lending</a:t>
            </a:r>
          </a:p>
        </p:txBody>
      </p:sp>
      <p:sp>
        <p:nvSpPr>
          <p:cNvPr id="9223" name="Footer Placeholder 1"/>
          <p:cNvSpPr>
            <a:spLocks noGrp="1"/>
          </p:cNvSpPr>
          <p:nvPr>
            <p:ph type="ftr" sz="quarter" idx="11"/>
          </p:nvPr>
        </p:nvSpPr>
        <p:spPr>
          <a:xfrm>
            <a:off x="2404533" y="6297613"/>
            <a:ext cx="3462867" cy="36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r>
              <a:rPr lang="en-US" altLang="en-US" sz="1400" dirty="0">
                <a:solidFill>
                  <a:srgbClr val="000000"/>
                </a:solidFill>
              </a:rPr>
              <a:t>UCEDC Overview www.ucedc.com 	</a:t>
            </a:r>
          </a:p>
          <a:p>
            <a:pPr algn="l">
              <a:spcBef>
                <a:spcPct val="0"/>
              </a:spcBef>
              <a:buFontTx/>
              <a:buNone/>
            </a:pPr>
            <a:r>
              <a:rPr lang="en-US" altLang="en-US" sz="1400" dirty="0">
                <a:solidFill>
                  <a:srgbClr val="000000"/>
                </a:solidFill>
              </a:rPr>
              <a:t> </a:t>
            </a:r>
          </a:p>
        </p:txBody>
      </p:sp>
      <p:pic>
        <p:nvPicPr>
          <p:cNvPr id="92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237288"/>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2" descr="https://ucedc.com/wp-content/uploads/2020/12/pexels-rodnae-productions-5915256-e16074846985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51075"/>
            <a:ext cx="2693988"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Box 12"/>
          <p:cNvSpPr txBox="1">
            <a:spLocks noChangeArrowheads="1"/>
          </p:cNvSpPr>
          <p:nvPr/>
        </p:nvSpPr>
        <p:spPr bwMode="auto">
          <a:xfrm>
            <a:off x="1020763" y="1428750"/>
            <a:ext cx="710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70C0"/>
                </a:solidFill>
              </a:rPr>
              <a:t>Your business is more than a credit score to us</a:t>
            </a:r>
          </a:p>
        </p:txBody>
      </p:sp>
      <p:pic>
        <p:nvPicPr>
          <p:cNvPr id="2" name="Picture 1">
            <a:extLst>
              <a:ext uri="{FF2B5EF4-FFF2-40B4-BE49-F238E27FC236}">
                <a16:creationId xmlns:a16="http://schemas.microsoft.com/office/drawing/2014/main" id="{678D2DB3-3A9B-07C2-2C61-BF92EAAD555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pic>
        <p:nvPicPr>
          <p:cNvPr id="3" name="Picture 2">
            <a:extLst>
              <a:ext uri="{FF2B5EF4-FFF2-40B4-BE49-F238E27FC236}">
                <a16:creationId xmlns:a16="http://schemas.microsoft.com/office/drawing/2014/main" id="{56A4B55C-E631-8AAF-38FA-F9381BE32FB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375460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3"/>
          <p:cNvSpPr>
            <a:spLocks noChangeArrowheads="1"/>
          </p:cNvSpPr>
          <p:nvPr/>
        </p:nvSpPr>
        <p:spPr bwMode="auto">
          <a:xfrm>
            <a:off x="6586538" y="63246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FFFFFF"/>
                </a:solidFill>
              </a:rPr>
              <a:t>http://rsbdc.org</a:t>
            </a:r>
          </a:p>
        </p:txBody>
      </p:sp>
      <p:sp>
        <p:nvSpPr>
          <p:cNvPr id="11267" name="Rectangle 3"/>
          <p:cNvSpPr txBox="1">
            <a:spLocks noChangeArrowheads="1"/>
          </p:cNvSpPr>
          <p:nvPr/>
        </p:nvSpPr>
        <p:spPr bwMode="auto">
          <a:xfrm>
            <a:off x="3200400" y="2224088"/>
            <a:ext cx="55626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Arial" panose="020B0604020202020204" pitchFamily="34" charset="0"/>
              </a:defRPr>
            </a:lvl1pPr>
            <a:lvl2pPr marL="120015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400" dirty="0">
                <a:solidFill>
                  <a:srgbClr val="000000"/>
                </a:solidFill>
              </a:rPr>
              <a:t>Free workshops</a:t>
            </a:r>
          </a:p>
          <a:p>
            <a:pPr eaLnBrk="1" hangingPunct="1"/>
            <a:r>
              <a:rPr lang="en-US" altLang="en-US" sz="2400" dirty="0">
                <a:solidFill>
                  <a:srgbClr val="000000"/>
                </a:solidFill>
              </a:rPr>
              <a:t>Business Basics</a:t>
            </a:r>
          </a:p>
          <a:p>
            <a:pPr eaLnBrk="1" hangingPunct="1"/>
            <a:r>
              <a:rPr lang="en-US" altLang="en-US" sz="2400" dirty="0">
                <a:solidFill>
                  <a:srgbClr val="000000"/>
                </a:solidFill>
              </a:rPr>
              <a:t>Entrepreneurship Training Courses</a:t>
            </a:r>
          </a:p>
          <a:p>
            <a:pPr eaLnBrk="1" hangingPunct="1"/>
            <a:r>
              <a:rPr lang="en-US" altLang="en-US" sz="2400" dirty="0">
                <a:solidFill>
                  <a:srgbClr val="000000"/>
                </a:solidFill>
              </a:rPr>
              <a:t>Business Mentoring (one-on-one counseling)</a:t>
            </a:r>
          </a:p>
          <a:p>
            <a:pPr eaLnBrk="1" hangingPunct="1"/>
            <a:r>
              <a:rPr lang="en-US" altLang="en-US" sz="2400" dirty="0">
                <a:solidFill>
                  <a:srgbClr val="000000"/>
                </a:solidFill>
              </a:rPr>
              <a:t>Special Programs</a:t>
            </a:r>
          </a:p>
          <a:p>
            <a:pPr lvl="1" eaLnBrk="1" hangingPunct="1"/>
            <a:r>
              <a:rPr lang="en-US" altLang="en-US" sz="2000" dirty="0">
                <a:solidFill>
                  <a:srgbClr val="000000"/>
                </a:solidFill>
              </a:rPr>
              <a:t>Entrepreneurship as a Second Chance (ESC)</a:t>
            </a:r>
          </a:p>
          <a:p>
            <a:pPr lvl="1" eaLnBrk="1" hangingPunct="1"/>
            <a:r>
              <a:rPr lang="en-US" altLang="en-US" sz="2000" dirty="0">
                <a:solidFill>
                  <a:srgbClr val="000000"/>
                </a:solidFill>
              </a:rPr>
              <a:t>Virtual Incubator Program (VIP)</a:t>
            </a:r>
          </a:p>
        </p:txBody>
      </p:sp>
      <p:sp>
        <p:nvSpPr>
          <p:cNvPr id="11268" name="Slide Number Placeholder 2"/>
          <p:cNvSpPr>
            <a:spLocks noGrp="1"/>
          </p:cNvSpPr>
          <p:nvPr>
            <p:ph type="sldNum" sz="quarter" idx="4294967295"/>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fld id="{1A1E2AF8-1D18-4FB4-A681-669B56527354}" type="slidenum">
              <a:rPr lang="en-US" altLang="en-US" sz="1400" smtClean="0">
                <a:solidFill>
                  <a:srgbClr val="000000"/>
                </a:solidFill>
              </a:rPr>
              <a:pPr algn="r">
                <a:spcBef>
                  <a:spcPct val="0"/>
                </a:spcBef>
                <a:buFontTx/>
                <a:buNone/>
              </a:pPr>
              <a:t>6</a:t>
            </a:fld>
            <a:endParaRPr lang="en-US" altLang="en-US" sz="1400" dirty="0">
              <a:solidFill>
                <a:srgbClr val="000000"/>
              </a:solidFill>
            </a:endParaRPr>
          </a:p>
        </p:txBody>
      </p:sp>
      <p:cxnSp>
        <p:nvCxnSpPr>
          <p:cNvPr id="6" name="Straight Connector 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11000">
                <a:srgbClr val="92D050">
                  <a:shade val="67500"/>
                  <a:satMod val="115000"/>
                </a:srgbClr>
              </a:gs>
              <a:gs pos="100000">
                <a:srgbClr val="92D050">
                  <a:shade val="100000"/>
                  <a:satMod val="115000"/>
                </a:srgbClr>
              </a:gs>
            </a:gsLst>
            <a:lin ang="5400000" scaled="1"/>
            <a:tileRect/>
          </a:gradFill>
          <a:ln w="9525">
            <a:noFill/>
            <a:miter lim="800000"/>
            <a:headEnd/>
            <a:tailEnd/>
          </a:ln>
        </p:spPr>
        <p:txBody>
          <a:bodyPr anchor="ctr"/>
          <a:lstStyle/>
          <a:p>
            <a:pPr algn="ctr">
              <a:defRPr/>
            </a:pPr>
            <a:r>
              <a:rPr lang="en-US" sz="4400" kern="0" dirty="0">
                <a:solidFill>
                  <a:srgbClr val="000000"/>
                </a:solidFill>
                <a:latin typeface="Arial"/>
              </a:rPr>
              <a:t>Training &amp; Technical Assistance</a:t>
            </a:r>
          </a:p>
        </p:txBody>
      </p:sp>
      <p:pic>
        <p:nvPicPr>
          <p:cNvPr id="112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237288"/>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3" name="TextBox 1"/>
          <p:cNvSpPr txBox="1">
            <a:spLocks noChangeArrowheads="1"/>
          </p:cNvSpPr>
          <p:nvPr/>
        </p:nvSpPr>
        <p:spPr bwMode="auto">
          <a:xfrm>
            <a:off x="333375" y="1462088"/>
            <a:ext cx="8624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70C0"/>
                </a:solidFill>
              </a:rPr>
              <a:t>Get the business skills you need to start, grow and thrive</a:t>
            </a:r>
          </a:p>
        </p:txBody>
      </p:sp>
      <p:pic>
        <p:nvPicPr>
          <p:cNvPr id="11274" name="Picture 15" descr="https://ucedc.com/wp-content/uploads/2014/09/Self-assessment-150x1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2576513"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1">
            <a:extLst>
              <a:ext uri="{FF2B5EF4-FFF2-40B4-BE49-F238E27FC236}">
                <a16:creationId xmlns:a16="http://schemas.microsoft.com/office/drawing/2014/main" id="{B8C10651-5218-F57F-61E0-A1982E96B907}"/>
              </a:ext>
            </a:extLst>
          </p:cNvPr>
          <p:cNvSpPr txBox="1">
            <a:spLocks/>
          </p:cNvSpPr>
          <p:nvPr/>
        </p:nvSpPr>
        <p:spPr bwMode="auto">
          <a:xfrm>
            <a:off x="2404533" y="6297613"/>
            <a:ext cx="3462867" cy="36988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b="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lgn="l">
              <a:spcBef>
                <a:spcPct val="0"/>
              </a:spcBef>
              <a:buFontTx/>
              <a:buNone/>
            </a:pPr>
            <a:r>
              <a:rPr lang="en-US" altLang="en-US" sz="1400">
                <a:solidFill>
                  <a:srgbClr val="000000"/>
                </a:solidFill>
              </a:rPr>
              <a:t>UCEDC Overview www.ucedc.com 	</a:t>
            </a:r>
          </a:p>
          <a:p>
            <a:pPr algn="l">
              <a:spcBef>
                <a:spcPct val="0"/>
              </a:spcBef>
              <a:buFontTx/>
              <a:buNone/>
            </a:pPr>
            <a:r>
              <a:rPr lang="en-US" altLang="en-US" sz="1400">
                <a:solidFill>
                  <a:srgbClr val="000000"/>
                </a:solidFill>
              </a:rPr>
              <a:t> </a:t>
            </a:r>
            <a:endParaRPr lang="en-US" altLang="en-US" sz="1400" dirty="0">
              <a:solidFill>
                <a:srgbClr val="000000"/>
              </a:solidFill>
            </a:endParaRPr>
          </a:p>
        </p:txBody>
      </p:sp>
      <p:pic>
        <p:nvPicPr>
          <p:cNvPr id="4" name="Picture 3">
            <a:extLst>
              <a:ext uri="{FF2B5EF4-FFF2-40B4-BE49-F238E27FC236}">
                <a16:creationId xmlns:a16="http://schemas.microsoft.com/office/drawing/2014/main" id="{CB3877EB-7E20-E9D2-B672-E6BF9CA2C82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pic>
        <p:nvPicPr>
          <p:cNvPr id="2" name="Picture 1">
            <a:extLst>
              <a:ext uri="{FF2B5EF4-FFF2-40B4-BE49-F238E27FC236}">
                <a16:creationId xmlns:a16="http://schemas.microsoft.com/office/drawing/2014/main" id="{2C94C53D-41BD-D607-4532-17DDA89E6A7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297153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3"/>
          <p:cNvSpPr>
            <a:spLocks noChangeArrowheads="1"/>
          </p:cNvSpPr>
          <p:nvPr/>
        </p:nvSpPr>
        <p:spPr bwMode="auto">
          <a:xfrm>
            <a:off x="6586538" y="63246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dirty="0">
                <a:solidFill>
                  <a:srgbClr val="FFFFFF"/>
                </a:solidFill>
              </a:rPr>
              <a:t>http://rsbdc.org</a:t>
            </a:r>
          </a:p>
        </p:txBody>
      </p:sp>
      <p:sp>
        <p:nvSpPr>
          <p:cNvPr id="15363" name="Rectangle 3"/>
          <p:cNvSpPr txBox="1">
            <a:spLocks noChangeArrowheads="1"/>
          </p:cNvSpPr>
          <p:nvPr/>
        </p:nvSpPr>
        <p:spPr bwMode="auto">
          <a:xfrm>
            <a:off x="3200400" y="2224088"/>
            <a:ext cx="55626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200">
                <a:solidFill>
                  <a:srgbClr val="000000"/>
                </a:solidFill>
              </a:rPr>
              <a:t>Free seminars</a:t>
            </a:r>
          </a:p>
          <a:p>
            <a:pPr eaLnBrk="1" hangingPunct="1"/>
            <a:r>
              <a:rPr lang="en-US" altLang="en-US" sz="2200">
                <a:solidFill>
                  <a:srgbClr val="000000"/>
                </a:solidFill>
              </a:rPr>
              <a:t>One-on-one counseling</a:t>
            </a:r>
          </a:p>
          <a:p>
            <a:pPr eaLnBrk="1" hangingPunct="1"/>
            <a:r>
              <a:rPr lang="en-US" altLang="en-US" sz="2200">
                <a:solidFill>
                  <a:srgbClr val="000000"/>
                </a:solidFill>
              </a:rPr>
              <a:t>Registrations &amp; Certificates</a:t>
            </a:r>
          </a:p>
          <a:p>
            <a:pPr eaLnBrk="1" hangingPunct="1"/>
            <a:r>
              <a:rPr lang="en-US" altLang="en-US" sz="2200">
                <a:solidFill>
                  <a:srgbClr val="000000"/>
                </a:solidFill>
              </a:rPr>
              <a:t>Identifying bid leads</a:t>
            </a:r>
          </a:p>
          <a:p>
            <a:pPr eaLnBrk="1" hangingPunct="1"/>
            <a:r>
              <a:rPr lang="en-US" altLang="en-US" sz="2200">
                <a:solidFill>
                  <a:srgbClr val="000000"/>
                </a:solidFill>
              </a:rPr>
              <a:t>Marketing to purchasing agents</a:t>
            </a:r>
          </a:p>
          <a:p>
            <a:pPr eaLnBrk="1" hangingPunct="1"/>
            <a:r>
              <a:rPr lang="en-US" altLang="en-US" sz="2200">
                <a:solidFill>
                  <a:srgbClr val="000000"/>
                </a:solidFill>
              </a:rPr>
              <a:t>Proposal development</a:t>
            </a:r>
          </a:p>
          <a:p>
            <a:pPr eaLnBrk="1" hangingPunct="1"/>
            <a:r>
              <a:rPr lang="en-US" altLang="en-US" sz="2200">
                <a:solidFill>
                  <a:srgbClr val="000000"/>
                </a:solidFill>
              </a:rPr>
              <a:t>Regulations &amp; Military Specifications</a:t>
            </a:r>
          </a:p>
          <a:p>
            <a:pPr eaLnBrk="1" hangingPunct="1"/>
            <a:r>
              <a:rPr lang="en-US" altLang="en-US" sz="2200">
                <a:solidFill>
                  <a:srgbClr val="000000"/>
                </a:solidFill>
              </a:rPr>
              <a:t>Subcontracting assistance</a:t>
            </a:r>
          </a:p>
          <a:p>
            <a:pPr eaLnBrk="1" hangingPunct="1"/>
            <a:r>
              <a:rPr lang="en-US" altLang="en-US" sz="2000">
                <a:solidFill>
                  <a:srgbClr val="000000"/>
                </a:solidFill>
              </a:rPr>
              <a:t>Government Services Administration (GSA)</a:t>
            </a:r>
          </a:p>
        </p:txBody>
      </p:sp>
      <p:sp>
        <p:nvSpPr>
          <p:cNvPr id="15364" name="Slide Number Placeholder 2"/>
          <p:cNvSpPr>
            <a:spLocks noGrp="1"/>
          </p:cNvSpPr>
          <p:nvPr>
            <p:ph type="sldNum" sz="quarter" idx="4294967295"/>
          </p:nvPr>
        </p:nvSpPr>
        <p:spPr>
          <a:xfrm>
            <a:off x="6553200" y="62452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fld id="{23B8A207-1763-4D37-BB43-CF219DB94A1A}" type="slidenum">
              <a:rPr lang="en-US" altLang="en-US" sz="1400" smtClean="0">
                <a:solidFill>
                  <a:srgbClr val="000000"/>
                </a:solidFill>
              </a:rPr>
              <a:pPr algn="r">
                <a:spcBef>
                  <a:spcPct val="0"/>
                </a:spcBef>
                <a:buFontTx/>
                <a:buNone/>
              </a:pPr>
              <a:t>7</a:t>
            </a:fld>
            <a:endParaRPr lang="en-US" altLang="en-US" sz="1400" dirty="0">
              <a:solidFill>
                <a:srgbClr val="000000"/>
              </a:solidFill>
            </a:endParaRPr>
          </a:p>
        </p:txBody>
      </p:sp>
      <p:cxnSp>
        <p:nvCxnSpPr>
          <p:cNvPr id="6" name="Straight Connector 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11000">
                <a:srgbClr val="92D050">
                  <a:shade val="67500"/>
                  <a:satMod val="115000"/>
                </a:srgbClr>
              </a:gs>
              <a:gs pos="100000">
                <a:srgbClr val="92D050">
                  <a:shade val="100000"/>
                  <a:satMod val="115000"/>
                </a:srgbClr>
              </a:gs>
            </a:gsLst>
            <a:lin ang="5400000" scaled="1"/>
            <a:tileRect/>
          </a:gradFill>
          <a:ln w="9525">
            <a:noFill/>
            <a:miter lim="800000"/>
            <a:headEnd/>
            <a:tailEnd/>
          </a:ln>
        </p:spPr>
        <p:txBody>
          <a:bodyPr anchor="ctr"/>
          <a:lstStyle/>
          <a:p>
            <a:pPr algn="ctr">
              <a:defRPr/>
            </a:pPr>
            <a:r>
              <a:rPr lang="en-US" sz="3600" kern="0" dirty="0">
                <a:solidFill>
                  <a:srgbClr val="000000"/>
                </a:solidFill>
                <a:latin typeface="Arial"/>
              </a:rPr>
              <a:t>APEX Accelerator</a:t>
            </a:r>
          </a:p>
        </p:txBody>
      </p:sp>
      <p:pic>
        <p:nvPicPr>
          <p:cNvPr id="153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237288"/>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13" descr="https://ucedc.com/wp-content/uploads/2015/02/State-of-NJ-e142504916189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90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Box 1"/>
          <p:cNvSpPr txBox="1">
            <a:spLocks noChangeArrowheads="1"/>
          </p:cNvSpPr>
          <p:nvPr/>
        </p:nvSpPr>
        <p:spPr bwMode="auto">
          <a:xfrm>
            <a:off x="533400" y="1498600"/>
            <a:ext cx="75105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0070C0"/>
                </a:solidFill>
              </a:rPr>
              <a:t>APEX Accelerator is your gateway to Government Contracts</a:t>
            </a:r>
          </a:p>
        </p:txBody>
      </p:sp>
      <p:sp>
        <p:nvSpPr>
          <p:cNvPr id="3" name="Footer Placeholder 1">
            <a:extLst>
              <a:ext uri="{FF2B5EF4-FFF2-40B4-BE49-F238E27FC236}">
                <a16:creationId xmlns:a16="http://schemas.microsoft.com/office/drawing/2014/main" id="{AFAF9C65-BD79-06AC-04E8-9372CF2F0393}"/>
              </a:ext>
            </a:extLst>
          </p:cNvPr>
          <p:cNvSpPr txBox="1">
            <a:spLocks/>
          </p:cNvSpPr>
          <p:nvPr/>
        </p:nvSpPr>
        <p:spPr bwMode="auto">
          <a:xfrm>
            <a:off x="2404533" y="6297613"/>
            <a:ext cx="3462867" cy="36988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b="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lgn="l">
              <a:spcBef>
                <a:spcPct val="0"/>
              </a:spcBef>
              <a:buFontTx/>
              <a:buNone/>
            </a:pPr>
            <a:r>
              <a:rPr lang="en-US" altLang="en-US" sz="1400">
                <a:solidFill>
                  <a:srgbClr val="000000"/>
                </a:solidFill>
              </a:rPr>
              <a:t>UCEDC Overview www.ucedc.com 	</a:t>
            </a:r>
          </a:p>
          <a:p>
            <a:pPr algn="l">
              <a:spcBef>
                <a:spcPct val="0"/>
              </a:spcBef>
              <a:buFontTx/>
              <a:buNone/>
            </a:pPr>
            <a:r>
              <a:rPr lang="en-US" altLang="en-US" sz="1400">
                <a:solidFill>
                  <a:srgbClr val="000000"/>
                </a:solidFill>
              </a:rPr>
              <a:t> </a:t>
            </a:r>
            <a:endParaRPr lang="en-US" altLang="en-US" sz="1400" dirty="0">
              <a:solidFill>
                <a:srgbClr val="000000"/>
              </a:solidFill>
            </a:endParaRPr>
          </a:p>
        </p:txBody>
      </p:sp>
      <p:pic>
        <p:nvPicPr>
          <p:cNvPr id="4" name="Picture 3">
            <a:extLst>
              <a:ext uri="{FF2B5EF4-FFF2-40B4-BE49-F238E27FC236}">
                <a16:creationId xmlns:a16="http://schemas.microsoft.com/office/drawing/2014/main" id="{E93ECE04-C488-FAED-FCEF-B32B49DAF3A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pic>
        <p:nvPicPr>
          <p:cNvPr id="2" name="Picture 1">
            <a:extLst>
              <a:ext uri="{FF2B5EF4-FFF2-40B4-BE49-F238E27FC236}">
                <a16:creationId xmlns:a16="http://schemas.microsoft.com/office/drawing/2014/main" id="{392AB092-7F2B-407A-6FD7-752CAD102C1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extLst>
      <p:ext uri="{BB962C8B-B14F-4D97-AF65-F5344CB8AC3E}">
        <p14:creationId xmlns:p14="http://schemas.microsoft.com/office/powerpoint/2010/main" val="2518071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3"/>
          <p:cNvSpPr txBox="1">
            <a:spLocks noChangeArrowheads="1"/>
          </p:cNvSpPr>
          <p:nvPr/>
        </p:nvSpPr>
        <p:spPr bwMode="auto">
          <a:xfrm>
            <a:off x="239713" y="1838325"/>
            <a:ext cx="4495800" cy="4052888"/>
          </a:xfrm>
          <a:prstGeom prst="rect">
            <a:avLst/>
          </a:prstGeom>
          <a:noFill/>
          <a:ln>
            <a:noFill/>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800" b="1" dirty="0">
                <a:solidFill>
                  <a:srgbClr val="0070C0"/>
                </a:solidFill>
              </a:rPr>
              <a:t>   INTRODUCTIONS</a:t>
            </a:r>
          </a:p>
          <a:p>
            <a:pPr marL="457200" indent="-457200" eaLnBrk="1" hangingPunct="1">
              <a:defRPr/>
            </a:pPr>
            <a:r>
              <a:rPr lang="en-US" altLang="en-US" sz="2800" dirty="0">
                <a:solidFill>
                  <a:srgbClr val="000000"/>
                </a:solidFill>
              </a:rPr>
              <a:t>Name/Business</a:t>
            </a:r>
          </a:p>
          <a:p>
            <a:pPr marL="457200" indent="-457200" eaLnBrk="1" hangingPunct="1">
              <a:defRPr/>
            </a:pPr>
            <a:r>
              <a:rPr lang="en-US" altLang="en-US" sz="2800" dirty="0">
                <a:solidFill>
                  <a:srgbClr val="000000"/>
                </a:solidFill>
              </a:rPr>
              <a:t>New or existing business</a:t>
            </a:r>
          </a:p>
          <a:p>
            <a:pPr marL="457200" indent="-457200" eaLnBrk="1" hangingPunct="1">
              <a:defRPr/>
            </a:pPr>
            <a:r>
              <a:rPr lang="en-US" altLang="en-US" sz="2800" dirty="0">
                <a:solidFill>
                  <a:srgbClr val="000000"/>
                </a:solidFill>
              </a:rPr>
              <a:t>Type of business</a:t>
            </a:r>
          </a:p>
          <a:p>
            <a:pPr marL="457200" indent="-457200" eaLnBrk="1" hangingPunct="1">
              <a:defRPr/>
            </a:pPr>
            <a:r>
              <a:rPr lang="en-US" altLang="en-US" sz="2800" dirty="0">
                <a:solidFill>
                  <a:srgbClr val="000000"/>
                </a:solidFill>
              </a:rPr>
              <a:t>First UCEDC workshop?</a:t>
            </a:r>
          </a:p>
        </p:txBody>
      </p:sp>
      <p:pic>
        <p:nvPicPr>
          <p:cNvPr id="22532" name="Picture 2" descr="http://www.blackenterprise.com/wp-content/blogs.dir/1/files/2013/05/hello-name-t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533" y="2389972"/>
            <a:ext cx="38862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p:cNvSpPr txBox="1">
            <a:spLocks noChangeArrowheads="1"/>
          </p:cNvSpPr>
          <p:nvPr/>
        </p:nvSpPr>
        <p:spPr bwMode="auto">
          <a:xfrm rot="354142">
            <a:off x="5750645" y="3761069"/>
            <a:ext cx="27819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dirty="0" smtClean="0">
                <a:solidFill>
                  <a:srgbClr val="000000"/>
                </a:solidFill>
                <a:latin typeface="Aardvark Cafe" pitchFamily="2" charset="0"/>
              </a:rPr>
              <a:t>Alejandro</a:t>
            </a:r>
            <a:endParaRPr lang="en-US" altLang="en-US" sz="4400" dirty="0">
              <a:solidFill>
                <a:srgbClr val="000000"/>
              </a:solidFill>
              <a:latin typeface="Aardvark Cafe" pitchFamily="2" charset="0"/>
            </a:endParaRPr>
          </a:p>
        </p:txBody>
      </p:sp>
      <p:sp>
        <p:nvSpPr>
          <p:cNvPr id="22534" name="Slide Number Placeholder 2"/>
          <p:cNvSpPr>
            <a:spLocks noGrp="1"/>
          </p:cNvSpPr>
          <p:nvPr>
            <p:ph type="sldNum" sz="quarter" idx="12"/>
          </p:nvPr>
        </p:nvSpPr>
        <p:spPr>
          <a:xfrm>
            <a:off x="6979674" y="6207125"/>
            <a:ext cx="186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CB8434-9ED9-4394-AB03-11DB92089C55}" type="slidenum">
              <a:rPr lang="en-US" altLang="en-US" sz="1400">
                <a:solidFill>
                  <a:srgbClr val="000000"/>
                </a:solidFill>
              </a:rPr>
              <a:pPr>
                <a:spcBef>
                  <a:spcPct val="0"/>
                </a:spcBef>
                <a:buFontTx/>
                <a:buNone/>
              </a:pPr>
              <a:t>8</a:t>
            </a:fld>
            <a:endParaRPr lang="en-US" altLang="en-US" sz="1400">
              <a:solidFill>
                <a:srgbClr val="000000"/>
              </a:solidFill>
            </a:endParaRPr>
          </a:p>
        </p:txBody>
      </p:sp>
      <p:cxnSp>
        <p:nvCxnSpPr>
          <p:cNvPr id="6" name="Straight Connector 5"/>
          <p:cNvCxnSpPr/>
          <p:nvPr/>
        </p:nvCxnSpPr>
        <p:spPr>
          <a:xfrm flipH="1" flipV="1">
            <a:off x="228600" y="6104467"/>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11000">
                <a:srgbClr val="92D050">
                  <a:shade val="67500"/>
                  <a:satMod val="115000"/>
                </a:srgbClr>
              </a:gs>
              <a:gs pos="100000">
                <a:srgbClr val="92D050">
                  <a:shade val="100000"/>
                  <a:satMod val="115000"/>
                </a:srgbClr>
              </a:gs>
            </a:gsLst>
            <a:lin ang="5400000" scaled="1"/>
            <a:tileRect/>
          </a:gradFill>
          <a:ln w="9525">
            <a:noFill/>
            <a:miter lim="800000"/>
            <a:headEnd/>
            <a:tailEnd/>
          </a:ln>
        </p:spPr>
        <p:txBody>
          <a:bodyPr anchor="ctr"/>
          <a:lstStyle/>
          <a:p>
            <a:pPr lvl="0" algn="ctr">
              <a:defRPr/>
            </a:pPr>
            <a:r>
              <a:rPr lang="en-US" sz="4400" kern="0" dirty="0">
                <a:solidFill>
                  <a:srgbClr val="000000"/>
                </a:solidFill>
                <a:latin typeface="Arial"/>
              </a:rPr>
              <a:t>Writing a Business Plan</a:t>
            </a:r>
          </a:p>
        </p:txBody>
      </p:sp>
      <p:pic>
        <p:nvPicPr>
          <p:cNvPr id="4" name="Picture 3">
            <a:extLst>
              <a:ext uri="{FF2B5EF4-FFF2-40B4-BE49-F238E27FC236}">
                <a16:creationId xmlns:a16="http://schemas.microsoft.com/office/drawing/2014/main" id="{52BA90FB-8E6E-FA63-E2FA-91A1BD15866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5" name="Footer Placeholder 1">
            <a:extLst>
              <a:ext uri="{FF2B5EF4-FFF2-40B4-BE49-F238E27FC236}">
                <a16:creationId xmlns:a16="http://schemas.microsoft.com/office/drawing/2014/main" id="{11139205-8660-09B8-C2E8-80DA0654DE73}"/>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2" name="Picture 1">
            <a:extLst>
              <a:ext uri="{FF2B5EF4-FFF2-40B4-BE49-F238E27FC236}">
                <a16:creationId xmlns:a16="http://schemas.microsoft.com/office/drawing/2014/main" id="{FAA2B0B8-CB73-E19C-3011-9027641172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flipV="1">
            <a:off x="228600" y="6096000"/>
            <a:ext cx="868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457200" y="1790700"/>
            <a:ext cx="4953000" cy="3810000"/>
          </a:xfrm>
          <a:prstGeom prst="rect">
            <a:avLst/>
          </a:prstGeom>
          <a:noFill/>
          <a:ln>
            <a:noFill/>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b="1" dirty="0">
                <a:solidFill>
                  <a:srgbClr val="0070C0"/>
                </a:solidFill>
              </a:rPr>
              <a:t>Workshop Objectives</a:t>
            </a:r>
          </a:p>
          <a:p>
            <a:pPr marL="342900" indent="-342900" eaLnBrk="1" hangingPunct="1">
              <a:defRPr/>
            </a:pPr>
            <a:r>
              <a:rPr lang="en-US" sz="2400" dirty="0"/>
              <a:t>Purpose of a business plan (not just for startups)</a:t>
            </a:r>
          </a:p>
          <a:p>
            <a:pPr marL="342900" indent="-342900" eaLnBrk="1" hangingPunct="1">
              <a:defRPr/>
            </a:pPr>
            <a:r>
              <a:rPr lang="en-US" sz="2400" dirty="0"/>
              <a:t>Components of an effective Business Plan</a:t>
            </a:r>
          </a:p>
          <a:p>
            <a:pPr marL="342900" indent="-342900" eaLnBrk="1" hangingPunct="1">
              <a:defRPr/>
            </a:pPr>
            <a:r>
              <a:rPr lang="en-US" sz="2400" dirty="0"/>
              <a:t>Resources for writing a business plan</a:t>
            </a:r>
          </a:p>
        </p:txBody>
      </p:sp>
      <p:pic>
        <p:nvPicPr>
          <p:cNvPr id="24582" name="Picture 2" descr="http://thelibertygroup.com/wp-content/uploads/2013/11/checkli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000250"/>
            <a:ext cx="28194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41"/>
          <p:cNvSpPr txBox="1">
            <a:spLocks/>
          </p:cNvSpPr>
          <p:nvPr/>
        </p:nvSpPr>
        <p:spPr bwMode="auto">
          <a:xfrm>
            <a:off x="0" y="0"/>
            <a:ext cx="9144000" cy="1295400"/>
          </a:xfrm>
          <a:prstGeom prst="rect">
            <a:avLst/>
          </a:prstGeom>
          <a:gradFill flip="none" rotWithShape="1">
            <a:gsLst>
              <a:gs pos="0">
                <a:srgbClr val="92D050">
                  <a:shade val="30000"/>
                  <a:satMod val="115000"/>
                </a:srgbClr>
              </a:gs>
              <a:gs pos="11000">
                <a:srgbClr val="92D050">
                  <a:shade val="67500"/>
                  <a:satMod val="115000"/>
                </a:srgbClr>
              </a:gs>
              <a:gs pos="100000">
                <a:srgbClr val="92D050">
                  <a:shade val="100000"/>
                  <a:satMod val="115000"/>
                </a:srgbClr>
              </a:gs>
            </a:gsLst>
            <a:lin ang="5400000" scaled="1"/>
            <a:tileRect/>
          </a:gradFill>
          <a:ln w="9525">
            <a:noFill/>
            <a:miter lim="800000"/>
            <a:headEnd/>
            <a:tailEnd/>
          </a:ln>
        </p:spPr>
        <p:txBody>
          <a:bodyPr anchor="ctr"/>
          <a:lstStyle/>
          <a:p>
            <a:pPr lvl="0" algn="ctr">
              <a:defRPr/>
            </a:pPr>
            <a:r>
              <a:rPr lang="en-US" sz="4400" kern="0" dirty="0">
                <a:solidFill>
                  <a:srgbClr val="000000"/>
                </a:solidFill>
                <a:latin typeface="Arial"/>
              </a:rPr>
              <a:t>Writing a Business Plan</a:t>
            </a:r>
          </a:p>
        </p:txBody>
      </p:sp>
      <p:pic>
        <p:nvPicPr>
          <p:cNvPr id="2" name="Picture 1">
            <a:extLst>
              <a:ext uri="{FF2B5EF4-FFF2-40B4-BE49-F238E27FC236}">
                <a16:creationId xmlns:a16="http://schemas.microsoft.com/office/drawing/2014/main" id="{44DFEBA8-9BE7-1F36-F950-EC0D83D84E9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21727" y="6296025"/>
            <a:ext cx="1719906" cy="306536"/>
          </a:xfrm>
          <a:prstGeom prst="rect">
            <a:avLst/>
          </a:prstGeom>
        </p:spPr>
      </p:pic>
      <p:sp>
        <p:nvSpPr>
          <p:cNvPr id="3" name="Footer Placeholder 1">
            <a:extLst>
              <a:ext uri="{FF2B5EF4-FFF2-40B4-BE49-F238E27FC236}">
                <a16:creationId xmlns:a16="http://schemas.microsoft.com/office/drawing/2014/main" id="{A844B9A1-1018-0C96-B440-FF7991247C18}"/>
              </a:ext>
            </a:extLst>
          </p:cNvPr>
          <p:cNvSpPr>
            <a:spLocks noGrp="1"/>
          </p:cNvSpPr>
          <p:nvPr>
            <p:ph type="ftr" sz="quarter" idx="11"/>
          </p:nvPr>
        </p:nvSpPr>
        <p:spPr>
          <a:xfrm>
            <a:off x="609600" y="6286499"/>
            <a:ext cx="457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Writing a Business Plan www.ucedc.com</a:t>
            </a:r>
          </a:p>
        </p:txBody>
      </p:sp>
      <p:pic>
        <p:nvPicPr>
          <p:cNvPr id="4" name="Picture 3">
            <a:extLst>
              <a:ext uri="{FF2B5EF4-FFF2-40B4-BE49-F238E27FC236}">
                <a16:creationId xmlns:a16="http://schemas.microsoft.com/office/drawing/2014/main" id="{EE4AB544-30D7-C9C6-D5FF-18BF08C4B6F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4034" y="6146215"/>
            <a:ext cx="773642" cy="648542"/>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3886</Words>
  <Application>Microsoft Office PowerPoint</Application>
  <PresentationFormat>On-screen Show (4:3)</PresentationFormat>
  <Paragraphs>728</Paragraphs>
  <Slides>41</Slides>
  <Notes>41</Notes>
  <HiddenSlides>13</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41</vt:i4>
      </vt:variant>
    </vt:vector>
  </HeadingPairs>
  <TitlesOfParts>
    <vt:vector size="53" baseType="lpstr">
      <vt:lpstr>Aardvark Cafe</vt:lpstr>
      <vt:lpstr>Aptos</vt:lpstr>
      <vt:lpstr>Arial</vt:lpstr>
      <vt:lpstr>Calibri</vt:lpstr>
      <vt:lpstr>Garamond</vt:lpstr>
      <vt:lpstr>Guardian TextEgyp Ofc Regular</vt:lpstr>
      <vt:lpstr>inherit</vt:lpstr>
      <vt:lpstr>Lato</vt:lpstr>
      <vt:lpstr>Merriweather</vt:lpstr>
      <vt:lpstr>Default Design</vt:lpstr>
      <vt:lpstr>1_Default Design</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www.annualcreditreport.com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Jairo Borja</dc:creator>
  <cp:lastModifiedBy>Jairo Borja</cp:lastModifiedBy>
  <cp:revision>9</cp:revision>
  <dcterms:modified xsi:type="dcterms:W3CDTF">2024-02-26T19:18:22Z</dcterms:modified>
</cp:coreProperties>
</file>